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 id="2147483659" r:id="rId2"/>
    <p:sldMasterId id="2147483661" r:id="rId3"/>
    <p:sldMasterId id="2147483693" r:id="rId4"/>
  </p:sldMasterIdLst>
  <p:notesMasterIdLst>
    <p:notesMasterId r:id="rId24"/>
  </p:notesMasterIdLst>
  <p:handoutMasterIdLst>
    <p:handoutMasterId r:id="rId25"/>
  </p:handoutMasterIdLst>
  <p:sldIdLst>
    <p:sldId id="256" r:id="rId5"/>
    <p:sldId id="266" r:id="rId6"/>
    <p:sldId id="267" r:id="rId7"/>
    <p:sldId id="268" r:id="rId8"/>
    <p:sldId id="269" r:id="rId9"/>
    <p:sldId id="270" r:id="rId10"/>
    <p:sldId id="283" r:id="rId11"/>
    <p:sldId id="284" r:id="rId12"/>
    <p:sldId id="285" r:id="rId13"/>
    <p:sldId id="286" r:id="rId14"/>
    <p:sldId id="287" r:id="rId15"/>
    <p:sldId id="271" r:id="rId16"/>
    <p:sldId id="273" r:id="rId17"/>
    <p:sldId id="272" r:id="rId18"/>
    <p:sldId id="274" r:id="rId19"/>
    <p:sldId id="275" r:id="rId20"/>
    <p:sldId id="276" r:id="rId21"/>
    <p:sldId id="277" r:id="rId22"/>
    <p:sldId id="281" r:id="rId23"/>
  </p:sldIdLst>
  <p:sldSz cx="9144000" cy="6858000" type="screen4x3"/>
  <p:notesSz cx="6954838" cy="9240838"/>
  <p:embeddedFontLst>
    <p:embeddedFont>
      <p:font typeface="Pristina" pitchFamily="66" charset="0"/>
      <p:regular r:id="rId26"/>
    </p:embeddedFont>
    <p:embeddedFont>
      <p:font typeface="Tempus Sans ITC" pitchFamily="82" charset="0"/>
      <p:regular r:id="rId27"/>
    </p:embeddedFont>
    <p:embeddedFont>
      <p:font typeface="Arial Black" pitchFamily="34" charset="0"/>
      <p:bold r:id="rId28"/>
    </p:embeddedFont>
    <p:embeddedFont>
      <p:font typeface="Trendy" charset="0"/>
      <p:regular r:id="rId29"/>
    </p:embeddedFont>
    <p:embeddedFont>
      <p:font typeface="Segoe Print" pitchFamily="2" charset="0"/>
      <p:regular r:id="rId30"/>
      <p:bold r:id="rId31"/>
    </p:embeddedFont>
    <p:embeddedFont>
      <p:font typeface="Trebuchet MS" pitchFamily="34" charset="0"/>
      <p:regular r:id="rId32"/>
      <p:bold r:id="rId33"/>
      <p:italic r:id="rId34"/>
      <p:boldItalic r:id="rId35"/>
    </p:embeddedFont>
    <p:embeddedFont>
      <p:font typeface="Chinese Rocks" charset="0"/>
      <p:regular r:id="rId36"/>
    </p:embeddedFont>
    <p:embeddedFont>
      <p:font typeface="JI-Photon" charset="0"/>
      <p:regular r:id="rId37"/>
    </p:embeddedFont>
    <p:embeddedFont>
      <p:font typeface="Calibri" pitchFamily="34" charset="0"/>
      <p:regular r:id="rId38"/>
      <p:bold r:id="rId39"/>
      <p:italic r:id="rId40"/>
      <p:boldItalic r:id="rId41"/>
    </p:embeddedFont>
    <p:embeddedFont>
      <p:font typeface="BloodFeast"/>
      <p:regular r:id="rId42"/>
    </p:embeddedFont>
    <p:embeddedFont>
      <p:font typeface="Tahoma" pitchFamily="34" charset="0"/>
      <p:regular r:id="rId43"/>
      <p:bold r:id="rId44"/>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54" autoAdjust="0"/>
  </p:normalViewPr>
  <p:slideViewPr>
    <p:cSldViewPr>
      <p:cViewPr varScale="1">
        <p:scale>
          <a:sx n="46" d="100"/>
          <a:sy n="46" d="100"/>
        </p:scale>
        <p:origin x="-20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5F699963-2131-4F5D-B8BE-6BA93B414B85}" type="datetimeFigureOut">
              <a:rPr lang="en-US" smtClean="0"/>
              <a:t>6/23/2012</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B2840C12-B411-4336-9885-BABA7C6D8E0E}" type="slidenum">
              <a:rPr lang="en-US" smtClean="0"/>
              <a:t>‹#›</a:t>
            </a:fld>
            <a:endParaRPr lang="en-US"/>
          </a:p>
        </p:txBody>
      </p:sp>
    </p:spTree>
    <p:extLst>
      <p:ext uri="{BB962C8B-B14F-4D97-AF65-F5344CB8AC3E}">
        <p14:creationId xmlns:p14="http://schemas.microsoft.com/office/powerpoint/2010/main" val="4282190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lvl1pPr eaLnBrk="1" hangingPunct="1">
              <a:defRPr sz="1200">
                <a:latin typeface="Arial" pitchFamily="34" charset="0"/>
              </a:defRPr>
            </a:lvl1pPr>
          </a:lstStyle>
          <a:p>
            <a:endParaRPr lang="en-US"/>
          </a:p>
        </p:txBody>
      </p:sp>
      <p:sp>
        <p:nvSpPr>
          <p:cNvPr id="15363" name="Rectangle 3"/>
          <p:cNvSpPr>
            <a:spLocks noGrp="1" noChangeArrowheads="1"/>
          </p:cNvSpPr>
          <p:nvPr>
            <p:ph type="dt" idx="1"/>
          </p:nvPr>
        </p:nvSpPr>
        <p:spPr bwMode="auto">
          <a:xfrm>
            <a:off x="3939466" y="0"/>
            <a:ext cx="3013763" cy="462042"/>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lvl1pPr algn="r" eaLnBrk="1" hangingPunct="1">
              <a:defRPr sz="1200">
                <a:latin typeface="Arial" pitchFamily="34" charset="0"/>
              </a:defRPr>
            </a:lvl1pPr>
          </a:lstStyle>
          <a:p>
            <a:endParaRPr lang="en-US"/>
          </a:p>
        </p:txBody>
      </p:sp>
      <p:sp>
        <p:nvSpPr>
          <p:cNvPr id="1536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95484" y="4389399"/>
            <a:ext cx="5563870" cy="4158377"/>
          </a:xfrm>
          <a:prstGeom prst="rect">
            <a:avLst/>
          </a:prstGeom>
          <a:noFill/>
          <a:ln w="9525">
            <a:noFill/>
            <a:miter lim="800000"/>
            <a:headEnd/>
            <a:tailEnd/>
          </a:ln>
          <a:effectLst/>
        </p:spPr>
        <p:txBody>
          <a:bodyPr vert="horz" wrap="square" lIns="92533" tIns="46266" rIns="92533" bIns="462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777193"/>
            <a:ext cx="3013763" cy="462042"/>
          </a:xfrm>
          <a:prstGeom prst="rect">
            <a:avLst/>
          </a:prstGeom>
          <a:noFill/>
          <a:ln w="9525">
            <a:noFill/>
            <a:miter lim="800000"/>
            <a:headEnd/>
            <a:tailEnd/>
          </a:ln>
          <a:effectLst/>
        </p:spPr>
        <p:txBody>
          <a:bodyPr vert="horz" wrap="square" lIns="92533" tIns="46266" rIns="92533" bIns="46266" numCol="1" anchor="b" anchorCtr="0" compatLnSpc="1">
            <a:prstTxWarp prst="textNoShape">
              <a:avLst/>
            </a:prstTxWarp>
          </a:bodyPr>
          <a:lstStyle>
            <a:lvl1pPr eaLnBrk="1" hangingPunct="1">
              <a:defRPr sz="1200">
                <a:latin typeface="Arial" pitchFamily="34" charset="0"/>
              </a:defRPr>
            </a:lvl1pPr>
          </a:lstStyle>
          <a:p>
            <a:endParaRPr lang="en-US"/>
          </a:p>
        </p:txBody>
      </p:sp>
      <p:sp>
        <p:nvSpPr>
          <p:cNvPr id="15367" name="Rectangle 7"/>
          <p:cNvSpPr>
            <a:spLocks noGrp="1" noChangeArrowheads="1"/>
          </p:cNvSpPr>
          <p:nvPr>
            <p:ph type="sldNum" sz="quarter" idx="5"/>
          </p:nvPr>
        </p:nvSpPr>
        <p:spPr bwMode="auto">
          <a:xfrm>
            <a:off x="3939466" y="8777193"/>
            <a:ext cx="3013763" cy="462042"/>
          </a:xfrm>
          <a:prstGeom prst="rect">
            <a:avLst/>
          </a:prstGeom>
          <a:noFill/>
          <a:ln w="9525">
            <a:noFill/>
            <a:miter lim="800000"/>
            <a:headEnd/>
            <a:tailEnd/>
          </a:ln>
          <a:effectLst/>
        </p:spPr>
        <p:txBody>
          <a:bodyPr vert="horz" wrap="square" lIns="92533" tIns="46266" rIns="92533" bIns="46266" numCol="1" anchor="b" anchorCtr="0" compatLnSpc="1">
            <a:prstTxWarp prst="textNoShape">
              <a:avLst/>
            </a:prstTxWarp>
          </a:bodyPr>
          <a:lstStyle>
            <a:lvl1pPr algn="r" eaLnBrk="1" hangingPunct="1">
              <a:defRPr sz="1200">
                <a:latin typeface="Arial" pitchFamily="34" charset="0"/>
              </a:defRPr>
            </a:lvl1pPr>
          </a:lstStyle>
          <a:p>
            <a:fld id="{8784A36F-30E9-49CC-A317-965694A9EB44}" type="slidenum">
              <a:rPr lang="en-US"/>
              <a:pPr/>
              <a:t>‹#›</a:t>
            </a:fld>
            <a:endParaRPr lang="en-US"/>
          </a:p>
        </p:txBody>
      </p:sp>
    </p:spTree>
    <p:extLst>
      <p:ext uri="{BB962C8B-B14F-4D97-AF65-F5344CB8AC3E}">
        <p14:creationId xmlns:p14="http://schemas.microsoft.com/office/powerpoint/2010/main" val="2639301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DF03E-0553-4AD9-9E48-03DBE747636D}"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F659C-0E25-4E93-B830-DAA3ACC3B338}" type="slidenum">
              <a:rPr lang="en-US"/>
              <a:pPr/>
              <a:t>13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123B9-74AD-4507-9354-3CFBA18187D9}"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When you forsake the assemblings of saints, you not only trample the holy blood that ratified the covenant, but you also insult the Spirit who revealed the covenant! That means you stand before God in judgment without Jesus and the Holy Spirit. I don't envy that place!!!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30760-C668-4309-959C-2384539BAF42}" type="slidenum">
              <a:rPr lang="en-US"/>
              <a:pPr/>
              <a:t>15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charts </a:t>
            </a:r>
            <a:r>
              <a:rPr lang="en-US" dirty="0" smtClean="0"/>
              <a:t>20-22 </a:t>
            </a:r>
            <a:r>
              <a:rPr lang="en-US" dirty="0"/>
              <a:t>by Steve Monts</a:t>
            </a:r>
          </a:p>
          <a:p>
            <a:r>
              <a:rPr lang="en-US" dirty="0"/>
              <a:t>[CLICK]</a:t>
            </a:r>
          </a:p>
          <a:p>
            <a:r>
              <a:rPr lang="en-US" dirty="0"/>
              <a:t>[CLICK] The Lord’s presence is certainly in the church’s assembly. Choosing </a:t>
            </a:r>
            <a:r>
              <a:rPr lang="en-US"/>
              <a:t>to </a:t>
            </a:r>
            <a:r>
              <a:rPr lang="en-US" smtClean="0"/>
              <a:t>willfully </a:t>
            </a:r>
            <a:r>
              <a:rPr lang="en-US" dirty="0"/>
              <a:t>not come is choosing something above the Lord (read Lk. 14:15-24).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8A117-8742-4615-8F90-A0D3EE649964}" type="slidenum">
              <a:rPr lang="en-US"/>
              <a:pPr/>
              <a:t>16</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409D7-FB1C-40FE-A6BE-C98E57E880CA}" type="slidenum">
              <a:rPr lang="en-US"/>
              <a:pPr/>
              <a:t>17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[CLICK] “Give no offense, either to the Jews or to the Greeks or to the church of God” (1 Cor. 10:32)</a:t>
            </a:r>
          </a:p>
          <a:p>
            <a:endParaRPr lang="en-US"/>
          </a:p>
          <a:p>
            <a:r>
              <a:rPr lang="en-US"/>
              <a:t>[CLICK] “If others are partakers of this right over you, are we not even more? Nevertheless we have not used this right, but endure all things lest we hinder the gospel of Christ” (1 Cor. 9:12). The gospel can be hindered. Now, are you helping or hindering it when you are not here? What does it tell your neighbors, friends, children?</a:t>
            </a:r>
          </a:p>
          <a:p>
            <a:endParaRPr lang="en-US"/>
          </a:p>
          <a:p>
            <a:r>
              <a:rPr lang="en-US"/>
              <a:t>[CLICK]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1A18C-E6B2-4ED2-A3B7-9B3D4649C8AD}" type="slidenum">
              <a:rPr lang="en-US"/>
              <a:pPr/>
              <a:t>18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Presenting lessons like this is for the benefit of the hearers. Worship is serious and we need to be serious about it.  How we react to lessons like this shows what effect the word of God is having upon us. We need to examine ourselves. I am never beyond examination and neither should you be.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8D5CF-BFE4-4C30-BA0B-D2EC02DF941F}" type="slidenum">
              <a:rPr lang="en-US"/>
              <a:pPr/>
              <a:t>19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a:t>I am not presenting this lesson to beat up on any one person. I simply want us to challenge ourselves </a:t>
            </a:r>
            <a:r>
              <a:rPr lang="en-US" dirty="0" smtClean="0"/>
              <a:t>to maturity. </a:t>
            </a:r>
            <a:r>
              <a:rPr lang="en-US" dirty="0"/>
              <a:t>I want us to be honest and serious about who we are and to refuse the temptation to “play the fool.” </a:t>
            </a:r>
          </a:p>
          <a:p>
            <a:endParaRPr lang="en-US" dirty="0"/>
          </a:p>
          <a:p>
            <a:r>
              <a:rPr lang="en-US" dirty="0"/>
              <a:t>Even Saul said, "Indeed I have played the fool and erred exceedingly" (1 Sam. 26:21)</a:t>
            </a:r>
          </a:p>
          <a:p>
            <a:endParaRPr lang="en-US" dirty="0"/>
          </a:p>
          <a:p>
            <a:r>
              <a:rPr lang="en-US" dirty="0"/>
              <a:t>I want us to be more tomorrow than we are </a:t>
            </a:r>
            <a:r>
              <a:rPr lang="en-US" dirty="0" smtClean="0"/>
              <a:t>today. </a:t>
            </a:r>
            <a:r>
              <a:rPr lang="en-US" dirty="0"/>
              <a:t>Our every action and </a:t>
            </a:r>
            <a:r>
              <a:rPr lang="en-US" dirty="0" smtClean="0"/>
              <a:t>inaction, decision or indecision </a:t>
            </a:r>
            <a:r>
              <a:rPr lang="en-US" dirty="0"/>
              <a:t>has an effect on that growth! Think about it!</a:t>
            </a:r>
          </a:p>
          <a:p>
            <a:endParaRPr lang="en-US" dirty="0"/>
          </a:p>
          <a:p>
            <a:r>
              <a:rPr lang="en-US" dirty="0"/>
              <a:t>I want us to give grave consideration to the course we are chartering. Is it healthy for us? Is it good for our children? If you don’t have children but plan on having them, don’t you think it is important to get your ducks in a row now? </a:t>
            </a:r>
          </a:p>
          <a:p>
            <a:endParaRPr lang="en-US" dirty="0"/>
          </a:p>
          <a:p>
            <a:r>
              <a:rPr lang="en-US" dirty="0"/>
              <a:t>Why play the fool and wake up one day and see your children lost because they learned from your example to not esteem the services of the church???</a:t>
            </a:r>
          </a:p>
          <a:p>
            <a:endParaRPr lang="en-US" dirty="0"/>
          </a:p>
          <a:p>
            <a:r>
              <a:rPr lang="en-US" dirty="0"/>
              <a:t> They will learn from you and they will </a:t>
            </a:r>
            <a:r>
              <a:rPr lang="en-US" dirty="0" smtClean="0"/>
              <a:t>likely take </a:t>
            </a:r>
            <a:r>
              <a:rPr lang="en-US" dirty="0"/>
              <a:t>your failure to newer depths.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66D17-F4FA-4D01-BE51-C1DEE4F2C236}" type="slidenum">
              <a:rPr lang="en-US"/>
              <a:pPr/>
              <a:t>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mtClean="0"/>
              <a:t>BEGIN SERMON 2</a:t>
            </a:r>
          </a:p>
          <a:p>
            <a:r>
              <a:rPr lang="en-US" dirty="0" smtClean="0"/>
              <a:t>Sometimes </a:t>
            </a:r>
            <a:r>
              <a:rPr lang="en-US" dirty="0"/>
              <a:t>in the summer (but not exclusively the summer) people tire themselves out with their worldly pursuits and now all of a sudden, the church doesn’t shine so bright in their lives.  </a:t>
            </a:r>
          </a:p>
          <a:p>
            <a:endParaRPr lang="en-US" dirty="0"/>
          </a:p>
          <a:p>
            <a:r>
              <a:rPr lang="en-US" dirty="0"/>
              <a:t>The services of the church (which has an effect for eternity) is now found in a competition with the activities on earth (which only last a season). </a:t>
            </a:r>
            <a:r>
              <a:rPr lang="en-US" dirty="0" smtClean="0"/>
              <a:t>(Consider the confession of Bruce </a:t>
            </a:r>
            <a:r>
              <a:rPr lang="en-US" dirty="0" err="1" smtClean="0"/>
              <a:t>Riney</a:t>
            </a:r>
            <a:r>
              <a:rPr lang="en-US" dirty="0" smtClean="0"/>
              <a:t>.)</a:t>
            </a:r>
            <a:endParaRPr lang="en-US" dirty="0"/>
          </a:p>
          <a:p>
            <a:endParaRPr lang="en-US" dirty="0"/>
          </a:p>
          <a:p>
            <a:r>
              <a:rPr lang="en-US" dirty="0"/>
              <a:t>Sporting events, vacations, and even the </a:t>
            </a:r>
            <a:r>
              <a:rPr lang="en-US" dirty="0" smtClean="0"/>
              <a:t>“JOB” </a:t>
            </a:r>
            <a:r>
              <a:rPr lang="en-US" dirty="0"/>
              <a:t>are good things, but should not be in competition with the kingdom of heaven.  Summer can be a testing ground for your faith.</a:t>
            </a:r>
          </a:p>
          <a:p>
            <a:endParaRPr lang="en-US" dirty="0"/>
          </a:p>
          <a:p>
            <a:r>
              <a:rPr lang="en-US" dirty="0"/>
              <a:t>This is probably a sin that everyone has struggled with from one time or another in their life. But it is serious, nonetheless.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1F3EA-5904-4D59-B707-1CF259C0DD4D}"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[CLICK] Forsaking is to abandon . . .to forsake or abandon something necessarily implies that you have a duty/obligation to it. </a:t>
            </a:r>
          </a:p>
          <a:p>
            <a:endParaRPr lang="en-US"/>
          </a:p>
          <a:p>
            <a:r>
              <a:rPr lang="en-US"/>
              <a:t>You don’t forsake anything where you have no obligation. </a:t>
            </a:r>
          </a:p>
          <a:p>
            <a:endParaRPr lang="en-US"/>
          </a:p>
          <a:p>
            <a:r>
              <a:rPr lang="en-US"/>
              <a:t>[CLICK] ASSEMBLING: is the gathering of Christians together for religious purposes.  You are not forsaking the assembling if you do not go to a potluck. But you are forsaking the assembling if you choose to neglect the services of the church.</a:t>
            </a:r>
          </a:p>
          <a:p>
            <a:endParaRPr lang="en-US"/>
          </a:p>
          <a:p>
            <a:r>
              <a:rPr lang="en-US"/>
              <a:t>[CLICK] Forsaking can develop into a habit. Regular worship can develop into a habit too. I speak of this in a positive way. You get to the point where you don't have to decide if you are going to services on Sunday and midweek. You don't have to consult your planer. You already know where you will 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42A6C-47CF-477D-8646-A73CDE6549D1}" type="slidenum">
              <a:rPr lang="en-US"/>
              <a:pPr/>
              <a:t>4</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CLICK THRU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5</a:t>
            </a:fld>
            <a:endParaRPr lang="en-US"/>
          </a:p>
        </p:txBody>
      </p:sp>
    </p:spTree>
    <p:extLst>
      <p:ext uri="{BB962C8B-B14F-4D97-AF65-F5344CB8AC3E}">
        <p14:creationId xmlns:p14="http://schemas.microsoft.com/office/powerpoint/2010/main" val="134686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DA503-4E29-4598-A59B-4B5A184B535F}" type="slidenum">
              <a:rPr lang="en-US"/>
              <a:pPr/>
              <a:t>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CLICK </a:t>
            </a:r>
          </a:p>
          <a:p>
            <a:endParaRPr lang="en-US"/>
          </a:p>
          <a:p>
            <a:r>
              <a:rPr lang="en-US"/>
              <a:t>[CLICK] NOTE1: L.S. is to be done when brethren come together as a church (1 Cor. 11:18; 20). Not alone, out and away from the church service.</a:t>
            </a:r>
          </a:p>
          <a:p>
            <a:endParaRPr lang="en-US"/>
          </a:p>
          <a:p>
            <a:r>
              <a:rPr lang="en-US"/>
              <a:t>[CLICK] NOTE2: we have provided those of you with computers links on our websites with sound churches. We even provide links where you cans search for the church in various areas. Use it!</a:t>
            </a:r>
          </a:p>
          <a:p>
            <a:endParaRPr lang="en-US"/>
          </a:p>
          <a:p>
            <a:r>
              <a:rPr lang="en-US"/>
              <a:t>[CLICK thru]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7</a:t>
            </a:fld>
            <a:endParaRPr lang="en-US"/>
          </a:p>
        </p:txBody>
      </p:sp>
    </p:spTree>
    <p:extLst>
      <p:ext uri="{BB962C8B-B14F-4D97-AF65-F5344CB8AC3E}">
        <p14:creationId xmlns:p14="http://schemas.microsoft.com/office/powerpoint/2010/main" val="290805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the commandments of God displays</a:t>
            </a:r>
            <a:r>
              <a:rPr lang="en-US" baseline="0" dirty="0" smtClean="0"/>
              <a:t> love to Him.  But creating idols and serving them is a display of our hate toward God. It is very cut and dry with Him. We either love Him or hate Him. Our actions display the emotion we have.</a:t>
            </a:r>
            <a:endParaRPr lang="en-US" dirty="0"/>
          </a:p>
        </p:txBody>
      </p:sp>
      <p:sp>
        <p:nvSpPr>
          <p:cNvPr id="4" name="Slide Number Placeholder 3"/>
          <p:cNvSpPr>
            <a:spLocks noGrp="1"/>
          </p:cNvSpPr>
          <p:nvPr>
            <p:ph type="sldNum" sz="quarter" idx="10"/>
          </p:nvPr>
        </p:nvSpPr>
        <p:spPr/>
        <p:txBody>
          <a:bodyPr/>
          <a:lstStyle/>
          <a:p>
            <a:fld id="{8784A36F-30E9-49CC-A317-965694A9EB44}" type="slidenum">
              <a:rPr lang="en-US" smtClean="0"/>
              <a:pPr/>
              <a:t>8</a:t>
            </a:fld>
            <a:endParaRPr lang="en-US"/>
          </a:p>
        </p:txBody>
      </p:sp>
    </p:spTree>
    <p:extLst>
      <p:ext uri="{BB962C8B-B14F-4D97-AF65-F5344CB8AC3E}">
        <p14:creationId xmlns:p14="http://schemas.microsoft.com/office/powerpoint/2010/main" val="128803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A36F-30E9-49CC-A317-965694A9EB44}" type="slidenum">
              <a:rPr lang="en-US" smtClean="0"/>
              <a:pPr/>
              <a:t>12</a:t>
            </a:fld>
            <a:endParaRPr lang="en-US"/>
          </a:p>
        </p:txBody>
      </p:sp>
    </p:spTree>
    <p:extLst>
      <p:ext uri="{BB962C8B-B14F-4D97-AF65-F5344CB8AC3E}">
        <p14:creationId xmlns:p14="http://schemas.microsoft.com/office/powerpoint/2010/main" val="371666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2413" cy="6856413"/>
            <a:chOff x="0" y="0"/>
            <a:chExt cx="5759" cy="4319"/>
          </a:xfrm>
        </p:grpSpPr>
        <p:sp>
          <p:nvSpPr>
            <p:cNvPr id="14339" name="Rectangle 3"/>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endParaRPr lang="en-US"/>
            </a:p>
          </p:txBody>
        </p:sp>
        <p:pic>
          <p:nvPicPr>
            <p:cNvPr id="14340" name="Picture 4"/>
            <p:cNvPicPr>
              <a:picLocks noChangeArrowheads="1"/>
            </p:cNvPicPr>
            <p:nvPr/>
          </p:nvPicPr>
          <p:blipFill>
            <a:blip r:embed="rId2"/>
            <a:srcRect/>
            <a:stretch>
              <a:fillRect/>
            </a:stretch>
          </p:blipFill>
          <p:spPr bwMode="ltGray">
            <a:xfrm>
              <a:off x="0" y="991"/>
              <a:ext cx="920" cy="944"/>
            </a:xfrm>
            <a:prstGeom prst="rect">
              <a:avLst/>
            </a:prstGeom>
            <a:noFill/>
            <a:ln w="9525">
              <a:noFill/>
              <a:miter lim="800000"/>
              <a:headEnd/>
              <a:tailEnd/>
            </a:ln>
            <a:effectLst/>
          </p:spPr>
        </p:pic>
        <p:sp>
          <p:nvSpPr>
            <p:cNvPr id="14341" name="Freeform 5"/>
            <p:cNvSpPr>
              <a:spLocks/>
            </p:cNvSpPr>
            <p:nvPr/>
          </p:nvSpPr>
          <p:spPr bwMode="ltGray">
            <a:xfrm>
              <a:off x="0" y="15"/>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4342" name="Freeform 6"/>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4343" name="Freeform 7"/>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grpSp>
          <p:nvGrpSpPr>
            <p:cNvPr id="14344" name="Group 8"/>
            <p:cNvGrpSpPr>
              <a:grpSpLocks/>
            </p:cNvGrpSpPr>
            <p:nvPr/>
          </p:nvGrpSpPr>
          <p:grpSpPr bwMode="auto">
            <a:xfrm>
              <a:off x="993" y="1940"/>
              <a:ext cx="4766" cy="119"/>
              <a:chOff x="993" y="1940"/>
              <a:chExt cx="4766" cy="119"/>
            </a:xfrm>
          </p:grpSpPr>
          <p:sp>
            <p:nvSpPr>
              <p:cNvPr id="14345" name="Rectangle 9"/>
              <p:cNvSpPr>
                <a:spLocks noChangeArrowheads="1"/>
              </p:cNvSpPr>
              <p:nvPr/>
            </p:nvSpPr>
            <p:spPr bwMode="ltGray">
              <a:xfrm>
                <a:off x="996" y="1947"/>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endParaRPr lang="en-US"/>
              </a:p>
            </p:txBody>
          </p:sp>
          <p:sp>
            <p:nvSpPr>
              <p:cNvPr id="14346" name="Line 10"/>
              <p:cNvSpPr>
                <a:spLocks noChangeShapeType="1"/>
              </p:cNvSpPr>
              <p:nvPr/>
            </p:nvSpPr>
            <p:spPr bwMode="ltGray">
              <a:xfrm>
                <a:off x="999" y="2057"/>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7" name="Line 11"/>
              <p:cNvSpPr>
                <a:spLocks noChangeShapeType="1"/>
              </p:cNvSpPr>
              <p:nvPr/>
            </p:nvSpPr>
            <p:spPr bwMode="ltGray">
              <a:xfrm>
                <a:off x="999" y="2033"/>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8" name="Line 12"/>
              <p:cNvSpPr>
                <a:spLocks noChangeShapeType="1"/>
              </p:cNvSpPr>
              <p:nvPr/>
            </p:nvSpPr>
            <p:spPr bwMode="ltGray">
              <a:xfrm>
                <a:off x="999" y="2003"/>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49" name="Line 13"/>
              <p:cNvSpPr>
                <a:spLocks noChangeShapeType="1"/>
              </p:cNvSpPr>
              <p:nvPr/>
            </p:nvSpPr>
            <p:spPr bwMode="ltGray">
              <a:xfrm>
                <a:off x="999" y="1969"/>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4350" name="Freeform 14"/>
              <p:cNvSpPr>
                <a:spLocks/>
              </p:cNvSpPr>
              <p:nvPr/>
            </p:nvSpPr>
            <p:spPr bwMode="ltGray">
              <a:xfrm>
                <a:off x="993" y="1940"/>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endParaRPr lang="en-US"/>
              </a:p>
            </p:txBody>
          </p:sp>
        </p:grpSp>
      </p:grpSp>
      <p:sp>
        <p:nvSpPr>
          <p:cNvPr id="14351" name="Rectangle 15"/>
          <p:cNvSpPr>
            <a:spLocks noGrp="1" noChangeArrowheads="1"/>
          </p:cNvSpPr>
          <p:nvPr>
            <p:ph type="ctrTitle" sz="quarter"/>
          </p:nvPr>
        </p:nvSpPr>
        <p:spPr>
          <a:xfrm>
            <a:off x="1371600" y="1600200"/>
            <a:ext cx="7772400" cy="1143000"/>
          </a:xfrm>
        </p:spPr>
        <p:txBody>
          <a:bodyPr anchor="b"/>
          <a:lstStyle>
            <a:lvl1pPr>
              <a:defRPr>
                <a:latin typeface="Tempus Sans ITC" pitchFamily="82" charset="0"/>
              </a:defRPr>
            </a:lvl1pPr>
          </a:lstStyle>
          <a:p>
            <a:r>
              <a:rPr lang="en-US"/>
              <a:t>Click to edit Master title style</a:t>
            </a:r>
          </a:p>
        </p:txBody>
      </p:sp>
      <p:sp>
        <p:nvSpPr>
          <p:cNvPr id="14352" name="Rectangle 16"/>
          <p:cNvSpPr>
            <a:spLocks noGrp="1" noChangeArrowheads="1"/>
          </p:cNvSpPr>
          <p:nvPr>
            <p:ph type="subTitle" sz="quarter" idx="1"/>
          </p:nvPr>
        </p:nvSpPr>
        <p:spPr>
          <a:xfrm>
            <a:off x="2057400" y="3733800"/>
            <a:ext cx="6400800" cy="1752600"/>
          </a:xfrm>
        </p:spPr>
        <p:txBody>
          <a:bodyPr/>
          <a:lstStyle>
            <a:lvl1pPr marL="0" indent="0" algn="ctr">
              <a:buFontTx/>
              <a:buNone/>
              <a:defRPr/>
            </a:lvl1pPr>
          </a:lstStyle>
          <a:p>
            <a:r>
              <a:rPr lang="en-US"/>
              <a:t>Click to edit Master subtitle style</a:t>
            </a:r>
          </a:p>
        </p:txBody>
      </p:sp>
      <p:sp>
        <p:nvSpPr>
          <p:cNvPr id="14353" name="Rectangle 17"/>
          <p:cNvSpPr>
            <a:spLocks noGrp="1" noChangeArrowheads="1"/>
          </p:cNvSpPr>
          <p:nvPr>
            <p:ph type="dt" sz="quarter" idx="2"/>
          </p:nvPr>
        </p:nvSpPr>
        <p:spPr/>
        <p:txBody>
          <a:bodyPr/>
          <a:lstStyle>
            <a:lvl1pPr>
              <a:defRPr/>
            </a:lvl1pPr>
          </a:lstStyle>
          <a:p>
            <a:endParaRPr lang="en-US"/>
          </a:p>
        </p:txBody>
      </p:sp>
      <p:sp>
        <p:nvSpPr>
          <p:cNvPr id="14354" name="Rectangle 18"/>
          <p:cNvSpPr>
            <a:spLocks noGrp="1" noChangeArrowheads="1"/>
          </p:cNvSpPr>
          <p:nvPr>
            <p:ph type="ftr" sz="quarter" idx="3"/>
          </p:nvPr>
        </p:nvSpPr>
        <p:spPr/>
        <p:txBody>
          <a:bodyPr/>
          <a:lstStyle>
            <a:lvl1pPr>
              <a:defRPr/>
            </a:lvl1pPr>
          </a:lstStyle>
          <a:p>
            <a:endParaRPr lang="en-US"/>
          </a:p>
        </p:txBody>
      </p:sp>
      <p:sp>
        <p:nvSpPr>
          <p:cNvPr id="14355" name="Rectangle 19"/>
          <p:cNvSpPr>
            <a:spLocks noGrp="1" noChangeArrowheads="1"/>
          </p:cNvSpPr>
          <p:nvPr>
            <p:ph type="sldNum" sz="quarter" idx="4"/>
          </p:nvPr>
        </p:nvSpPr>
        <p:spPr/>
        <p:txBody>
          <a:bodyPr/>
          <a:lstStyle>
            <a:lvl1pPr>
              <a:defRPr/>
            </a:lvl1pPr>
          </a:lstStyle>
          <a:p>
            <a:fld id="{76B75428-6668-4DF1-9EA5-776A40648F8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A5E57-C023-4CFB-B67D-EDFDE7B2B4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90150-C3DA-437E-9449-5D9002B460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752600"/>
            <a:ext cx="9142413" cy="1981200"/>
            <a:chOff x="0" y="1104"/>
            <a:chExt cx="5759" cy="1248"/>
          </a:xfrm>
        </p:grpSpPr>
        <p:pic>
          <p:nvPicPr>
            <p:cNvPr id="33795" name="Picture 3"/>
            <p:cNvPicPr>
              <a:picLocks noChangeArrowheads="1"/>
            </p:cNvPicPr>
            <p:nvPr/>
          </p:nvPicPr>
          <p:blipFill>
            <a:blip r:embed="rId2"/>
            <a:srcRect/>
            <a:stretch>
              <a:fillRect/>
            </a:stretch>
          </p:blipFill>
          <p:spPr bwMode="ltGray">
            <a:xfrm>
              <a:off x="0" y="1104"/>
              <a:ext cx="5759" cy="1096"/>
            </a:xfrm>
            <a:prstGeom prst="rect">
              <a:avLst/>
            </a:prstGeom>
            <a:noFill/>
            <a:ln w="9525">
              <a:noFill/>
              <a:miter lim="800000"/>
              <a:headEnd/>
              <a:tailEnd/>
            </a:ln>
            <a:effectLst/>
          </p:spPr>
        </p:pic>
        <p:sp>
          <p:nvSpPr>
            <p:cNvPr id="33796" name="Arc 4"/>
            <p:cNvSpPr>
              <a:spLocks/>
            </p:cNvSpPr>
            <p:nvPr/>
          </p:nvSpPr>
          <p:spPr bwMode="auto">
            <a:xfrm>
              <a:off x="576" y="1444"/>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w="9525" cap="rnd">
              <a:noFill/>
              <a:round/>
              <a:headEnd/>
              <a:tailEnd/>
            </a:ln>
            <a:effectLst/>
          </p:spPr>
          <p:txBody>
            <a:bodyPr/>
            <a:lstStyle/>
            <a:p>
              <a:endParaRPr lang="en-US"/>
            </a:p>
          </p:txBody>
        </p:sp>
        <p:grpSp>
          <p:nvGrpSpPr>
            <p:cNvPr id="33797" name="Group 5"/>
            <p:cNvGrpSpPr>
              <a:grpSpLocks/>
            </p:cNvGrpSpPr>
            <p:nvPr/>
          </p:nvGrpSpPr>
          <p:grpSpPr bwMode="auto">
            <a:xfrm>
              <a:off x="0" y="2208"/>
              <a:ext cx="5759" cy="144"/>
              <a:chOff x="0" y="2208"/>
              <a:chExt cx="5759" cy="144"/>
            </a:xfrm>
          </p:grpSpPr>
          <p:sp>
            <p:nvSpPr>
              <p:cNvPr id="33798" name="Rectangle 6"/>
              <p:cNvSpPr>
                <a:spLocks noChangeArrowheads="1"/>
              </p:cNvSpPr>
              <p:nvPr/>
            </p:nvSpPr>
            <p:spPr bwMode="ltGray">
              <a:xfrm>
                <a:off x="0" y="2208"/>
                <a:ext cx="5759" cy="144"/>
              </a:xfrm>
              <a:prstGeom prst="rect">
                <a:avLst/>
              </a:prstGeom>
              <a:solidFill>
                <a:schemeClr val="accent2"/>
              </a:solidFill>
              <a:ln w="9525">
                <a:noFill/>
                <a:miter lim="800000"/>
                <a:headEnd/>
                <a:tailEnd/>
              </a:ln>
              <a:effectLst/>
            </p:spPr>
            <p:txBody>
              <a:bodyPr wrap="none" anchor="ctr"/>
              <a:lstStyle/>
              <a:p>
                <a:endParaRPr lang="en-US"/>
              </a:p>
            </p:txBody>
          </p:sp>
          <p:sp>
            <p:nvSpPr>
              <p:cNvPr id="33799" name="Rectangle 7"/>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w="9525">
                <a:noFill/>
                <a:miter lim="800000"/>
                <a:headEnd/>
                <a:tailEnd/>
              </a:ln>
              <a:effectLst/>
            </p:spPr>
            <p:txBody>
              <a:bodyPr wrap="none" anchor="ctr"/>
              <a:lstStyle/>
              <a:p>
                <a:endParaRPr lang="en-US"/>
              </a:p>
            </p:txBody>
          </p:sp>
          <p:sp>
            <p:nvSpPr>
              <p:cNvPr id="33800" name="Rectangle 8"/>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w="9525">
                <a:noFill/>
                <a:miter lim="800000"/>
                <a:headEnd/>
                <a:tailEnd/>
              </a:ln>
              <a:effectLst/>
            </p:spPr>
            <p:txBody>
              <a:bodyPr wrap="none" anchor="ctr"/>
              <a:lstStyle/>
              <a:p>
                <a:endParaRPr lang="en-US"/>
              </a:p>
            </p:txBody>
          </p:sp>
        </p:grpSp>
      </p:grpSp>
      <p:sp>
        <p:nvSpPr>
          <p:cNvPr id="33801" name="Rectangle 9"/>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3802" name="Rectangle 1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3803" name="Rectangle 11"/>
          <p:cNvSpPr>
            <a:spLocks noGrp="1" noChangeArrowheads="1"/>
          </p:cNvSpPr>
          <p:nvPr>
            <p:ph type="dt" sz="quarter" idx="2"/>
          </p:nvPr>
        </p:nvSpPr>
        <p:spPr/>
        <p:txBody>
          <a:bodyPr/>
          <a:lstStyle>
            <a:lvl1pPr>
              <a:defRPr/>
            </a:lvl1pPr>
          </a:lstStyle>
          <a:p>
            <a:endParaRPr lang="en-US"/>
          </a:p>
        </p:txBody>
      </p:sp>
      <p:sp>
        <p:nvSpPr>
          <p:cNvPr id="33804" name="Rectangle 12"/>
          <p:cNvSpPr>
            <a:spLocks noGrp="1" noChangeArrowheads="1"/>
          </p:cNvSpPr>
          <p:nvPr>
            <p:ph type="ftr" sz="quarter" idx="3"/>
          </p:nvPr>
        </p:nvSpPr>
        <p:spPr/>
        <p:txBody>
          <a:bodyPr/>
          <a:lstStyle>
            <a:lvl1pPr>
              <a:defRPr/>
            </a:lvl1pPr>
          </a:lstStyle>
          <a:p>
            <a:endParaRPr lang="en-US"/>
          </a:p>
        </p:txBody>
      </p:sp>
      <p:sp>
        <p:nvSpPr>
          <p:cNvPr id="33805" name="Rectangle 13"/>
          <p:cNvSpPr>
            <a:spLocks noGrp="1" noChangeArrowheads="1"/>
          </p:cNvSpPr>
          <p:nvPr>
            <p:ph type="sldNum" sz="quarter" idx="4"/>
          </p:nvPr>
        </p:nvSpPr>
        <p:spPr/>
        <p:txBody>
          <a:bodyPr/>
          <a:lstStyle>
            <a:lvl1pPr>
              <a:defRPr/>
            </a:lvl1pPr>
          </a:lstStyle>
          <a:p>
            <a:fld id="{A80BE5EE-3C1B-403F-A1FE-F92B49852C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027C3-7F09-4A00-B8F9-3214A0A4E07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BE016B-18E9-48DC-888E-E65B0118244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CDA706-0395-46A3-81E0-F16D038175E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064FAB-32C2-4E7B-B3FB-D18C46574BF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31AE83-32CD-4958-BC17-E521B38C3DB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A80FE8-1B96-4C8A-A699-D870282ED8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01CD0F-BBF4-4826-A70A-C3090D0D5B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A8438C-83B7-4AEF-A742-7D6A31FB119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F8883-6D87-4847-AB40-48D6B1F7FF2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8FA5B2-28D3-4720-9587-D9345079CE6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57506C-B8C0-4C6E-849D-005428A50A6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E20682-7ED9-47FC-8F08-CBC797FD9C7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27C5C8-5C71-4452-B376-D81A0AB1C63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7529AA-F92C-4CD9-A912-40AF40468D1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08B22C-511D-4978-8E93-BCA219BDBD6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DD2D5-DB71-4C4A-A3EA-C9F35025CCDE}"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D356A3-614E-4209-AB5D-56483B6334ED}"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262BA0-60E9-455F-B313-18382633AEB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E07CDD-958F-49AF-82AE-BAC472F99BD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52411A-B83A-4B07-A1CF-A74C0148412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7A3D1-F47E-4052-9C20-47B63A5C948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5ABADF-19FC-4EA2-B163-1725AB0C6B0A}"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C99C42-9A38-4DC1-BBDF-A27B6051AF3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B75428-6668-4DF1-9EA5-776A40648F8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A8438C-83B7-4AEF-A742-7D6A31FB119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E07CDD-958F-49AF-82AE-BAC472F99BD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DEA16BC-B7BF-4013-8AF1-C0B56097F208}"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4D571B8-FD02-4CCA-BB10-8F56FEB0F5E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D66F82C-DB53-47E2-91A5-56122CA25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EA16BC-B7BF-4013-8AF1-C0B56097F20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0A2392C-ECAB-4BF9-B6E9-ECDD15EAED6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4F03A47-1E79-4CD9-B773-862FD049F34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E5DE3AF-0D1D-49CB-A9CF-2FF0E95F9F5F}"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A5E57-C023-4CFB-B67D-EDFDE7B2B48F}"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90150-C3DA-437E-9449-5D9002B46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4D571B8-FD02-4CCA-BB10-8F56FEB0F5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D66F82C-DB53-47E2-91A5-56122CA25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A2392C-ECAB-4BF9-B6E9-ECDD15EAED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F03A47-1E79-4CD9-B773-862FD049F3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5DE3AF-0D1D-49CB-A9CF-2FF0E95F9F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path path="rect">
            <a:fillToRect r="100000" b="100000"/>
          </a:path>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2413" cy="6856413"/>
            <a:chOff x="0" y="0"/>
            <a:chExt cx="5759" cy="4319"/>
          </a:xfrm>
        </p:grpSpPr>
        <p:grpSp>
          <p:nvGrpSpPr>
            <p:cNvPr id="13315" name="Group 3"/>
            <p:cNvGrpSpPr>
              <a:grpSpLocks/>
            </p:cNvGrpSpPr>
            <p:nvPr/>
          </p:nvGrpSpPr>
          <p:grpSpPr bwMode="auto">
            <a:xfrm>
              <a:off x="0" y="0"/>
              <a:ext cx="926" cy="4319"/>
              <a:chOff x="0" y="0"/>
              <a:chExt cx="926" cy="4319"/>
            </a:xfrm>
          </p:grpSpPr>
          <p:sp>
            <p:nvSpPr>
              <p:cNvPr id="13316"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wrap="none" anchor="ctr"/>
              <a:lstStyle/>
              <a:p>
                <a:endParaRPr lang="en-US"/>
              </a:p>
            </p:txBody>
          </p:sp>
          <p:pic>
            <p:nvPicPr>
              <p:cNvPr id="13317" name="Picture 5"/>
              <p:cNvPicPr>
                <a:picLocks noChangeArrowheads="1"/>
              </p:cNvPicPr>
              <p:nvPr/>
            </p:nvPicPr>
            <p:blipFill>
              <a:blip r:embed="rId13"/>
              <a:srcRect/>
              <a:stretch>
                <a:fillRect/>
              </a:stretch>
            </p:blipFill>
            <p:spPr bwMode="ltGray">
              <a:xfrm>
                <a:off x="6" y="31"/>
                <a:ext cx="920" cy="944"/>
              </a:xfrm>
              <a:prstGeom prst="rect">
                <a:avLst/>
              </a:prstGeom>
              <a:noFill/>
              <a:ln w="9525">
                <a:noFill/>
                <a:miter lim="800000"/>
                <a:headEnd/>
                <a:tailEnd/>
              </a:ln>
              <a:effectLst/>
            </p:spPr>
          </p:pic>
          <p:sp>
            <p:nvSpPr>
              <p:cNvPr id="13318" name="Freeform 6"/>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3319"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sp>
            <p:nvSpPr>
              <p:cNvPr id="13320"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p>
                <a:endParaRPr lang="en-US"/>
              </a:p>
            </p:txBody>
          </p:sp>
        </p:grpSp>
        <p:grpSp>
          <p:nvGrpSpPr>
            <p:cNvPr id="13321" name="Group 9"/>
            <p:cNvGrpSpPr>
              <a:grpSpLocks/>
            </p:cNvGrpSpPr>
            <p:nvPr/>
          </p:nvGrpSpPr>
          <p:grpSpPr bwMode="auto">
            <a:xfrm>
              <a:off x="993" y="1028"/>
              <a:ext cx="4766" cy="119"/>
              <a:chOff x="993" y="1028"/>
              <a:chExt cx="4766" cy="119"/>
            </a:xfrm>
          </p:grpSpPr>
          <p:sp>
            <p:nvSpPr>
              <p:cNvPr id="13322"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wrap="none" anchor="ctr"/>
              <a:lstStyle/>
              <a:p>
                <a:endParaRPr lang="en-US"/>
              </a:p>
            </p:txBody>
          </p:sp>
          <p:sp>
            <p:nvSpPr>
              <p:cNvPr id="13323"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4"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5"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6"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endParaRPr lang="en-US"/>
              </a:p>
            </p:txBody>
          </p:sp>
          <p:sp>
            <p:nvSpPr>
              <p:cNvPr id="13327" name="Freeform 15"/>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p>
                <a:endParaRPr lang="en-US"/>
              </a:p>
            </p:txBody>
          </p:sp>
        </p:grpSp>
      </p:grpSp>
      <p:sp>
        <p:nvSpPr>
          <p:cNvPr id="13328" name="Rectangle 16"/>
          <p:cNvSpPr>
            <a:spLocks noGrp="1" noChangeArrowheads="1"/>
          </p:cNvSpPr>
          <p:nvPr>
            <p:ph type="title"/>
          </p:nvPr>
        </p:nvSpPr>
        <p:spPr bwMode="auto">
          <a:xfrm>
            <a:off x="1370013" y="3048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3329" name="Rectangle 17"/>
          <p:cNvSpPr>
            <a:spLocks noGrp="1" noChangeArrowheads="1"/>
          </p:cNvSpPr>
          <p:nvPr>
            <p:ph type="body" idx="1"/>
          </p:nvPr>
        </p:nvSpPr>
        <p:spPr bwMode="auto">
          <a:xfrm>
            <a:off x="1370013"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30" name="Rectangle 18"/>
          <p:cNvSpPr>
            <a:spLocks noGrp="1" noChangeArrowheads="1"/>
          </p:cNvSpPr>
          <p:nvPr>
            <p:ph type="dt" sz="half" idx="2"/>
          </p:nvPr>
        </p:nvSpPr>
        <p:spPr bwMode="auto">
          <a:xfrm>
            <a:off x="13589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2"/>
                </a:solidFill>
              </a:defRPr>
            </a:lvl1pPr>
          </a:lstStyle>
          <a:p>
            <a:endParaRPr lang="en-US"/>
          </a:p>
        </p:txBody>
      </p:sp>
      <p:sp>
        <p:nvSpPr>
          <p:cNvPr id="13331"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2"/>
                </a:solidFill>
              </a:defRPr>
            </a:lvl1pPr>
          </a:lstStyle>
          <a:p>
            <a:endParaRPr lang="en-US"/>
          </a:p>
        </p:txBody>
      </p:sp>
      <p:sp>
        <p:nvSpPr>
          <p:cNvPr id="13332"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2"/>
                </a:solidFill>
              </a:defRPr>
            </a:lvl1pPr>
          </a:lstStyle>
          <a:p>
            <a:fld id="{5726AF85-4F7E-4225-9458-847AC464E5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rebuchet MS" pitchFamily="34" charset="0"/>
        </a:defRPr>
      </a:lvl2pPr>
      <a:lvl3pPr algn="ctr" rtl="0" eaLnBrk="0" fontAlgn="base" hangingPunct="0">
        <a:spcBef>
          <a:spcPct val="0"/>
        </a:spcBef>
        <a:spcAft>
          <a:spcPct val="0"/>
        </a:spcAft>
        <a:defRPr sz="4400" i="1">
          <a:solidFill>
            <a:schemeClr val="tx2"/>
          </a:solidFill>
          <a:latin typeface="Trebuchet MS" pitchFamily="34" charset="0"/>
        </a:defRPr>
      </a:lvl3pPr>
      <a:lvl4pPr algn="ctr" rtl="0" eaLnBrk="0" fontAlgn="base" hangingPunct="0">
        <a:spcBef>
          <a:spcPct val="0"/>
        </a:spcBef>
        <a:spcAft>
          <a:spcPct val="0"/>
        </a:spcAft>
        <a:defRPr sz="4400" i="1">
          <a:solidFill>
            <a:schemeClr val="tx2"/>
          </a:solidFill>
          <a:latin typeface="Trebuchet MS" pitchFamily="34" charset="0"/>
        </a:defRPr>
      </a:lvl4pPr>
      <a:lvl5pPr algn="ctr" rtl="0" eaLnBrk="0" fontAlgn="base" hangingPunct="0">
        <a:spcBef>
          <a:spcPct val="0"/>
        </a:spcBef>
        <a:spcAft>
          <a:spcPct val="0"/>
        </a:spcAft>
        <a:defRPr sz="4400" i="1">
          <a:solidFill>
            <a:schemeClr val="tx2"/>
          </a:solidFill>
          <a:latin typeface="Trebuchet MS" pitchFamily="34" charset="0"/>
        </a:defRPr>
      </a:lvl5pPr>
      <a:lvl6pPr marL="457200" algn="ctr" rtl="0" eaLnBrk="0" fontAlgn="base" hangingPunct="0">
        <a:spcBef>
          <a:spcPct val="0"/>
        </a:spcBef>
        <a:spcAft>
          <a:spcPct val="0"/>
        </a:spcAft>
        <a:defRPr sz="4400" i="1">
          <a:solidFill>
            <a:schemeClr val="tx2"/>
          </a:solidFill>
          <a:latin typeface="Trebuchet MS" pitchFamily="34" charset="0"/>
        </a:defRPr>
      </a:lvl6pPr>
      <a:lvl7pPr marL="914400" algn="ctr" rtl="0" eaLnBrk="0" fontAlgn="base" hangingPunct="0">
        <a:spcBef>
          <a:spcPct val="0"/>
        </a:spcBef>
        <a:spcAft>
          <a:spcPct val="0"/>
        </a:spcAft>
        <a:defRPr sz="4400" i="1">
          <a:solidFill>
            <a:schemeClr val="tx2"/>
          </a:solidFill>
          <a:latin typeface="Trebuchet MS" pitchFamily="34" charset="0"/>
        </a:defRPr>
      </a:lvl7pPr>
      <a:lvl8pPr marL="1371600" algn="ctr" rtl="0" eaLnBrk="0" fontAlgn="base" hangingPunct="0">
        <a:spcBef>
          <a:spcPct val="0"/>
        </a:spcBef>
        <a:spcAft>
          <a:spcPct val="0"/>
        </a:spcAft>
        <a:defRPr sz="4400" i="1">
          <a:solidFill>
            <a:schemeClr val="tx2"/>
          </a:solidFill>
          <a:latin typeface="Trebuchet MS" pitchFamily="34" charset="0"/>
        </a:defRPr>
      </a:lvl8pPr>
      <a:lvl9pPr marL="1828800" algn="ctr" rtl="0" eaLnBrk="0" fontAlgn="base" hangingPunct="0">
        <a:spcBef>
          <a:spcPct val="0"/>
        </a:spcBef>
        <a:spcAft>
          <a:spcPct val="0"/>
        </a:spcAft>
        <a:defRPr sz="4400" i="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2413" cy="6856413"/>
            <a:chOff x="0" y="0"/>
            <a:chExt cx="5759" cy="4319"/>
          </a:xfrm>
        </p:grpSpPr>
        <p:pic>
          <p:nvPicPr>
            <p:cNvPr id="32771" name="Picture 3"/>
            <p:cNvPicPr>
              <a:picLocks noChangeArrowheads="1"/>
            </p:cNvPicPr>
            <p:nvPr/>
          </p:nvPicPr>
          <p:blipFill>
            <a:blip r:embed="rId13"/>
            <a:srcRect/>
            <a:stretch>
              <a:fillRect/>
            </a:stretch>
          </p:blipFill>
          <p:spPr bwMode="ltGray">
            <a:xfrm>
              <a:off x="0" y="0"/>
              <a:ext cx="5759" cy="1096"/>
            </a:xfrm>
            <a:prstGeom prst="rect">
              <a:avLst/>
            </a:prstGeom>
            <a:noFill/>
            <a:ln w="9525">
              <a:noFill/>
              <a:miter lim="800000"/>
              <a:headEnd/>
              <a:tailEnd/>
            </a:ln>
            <a:effectLst/>
          </p:spPr>
        </p:pic>
        <p:sp>
          <p:nvSpPr>
            <p:cNvPr id="32772" name="Arc 4"/>
            <p:cNvSpPr>
              <a:spLocks/>
            </p:cNvSpPr>
            <p:nvPr/>
          </p:nvSpPr>
          <p:spPr bwMode="auto">
            <a:xfrm>
              <a:off x="576" y="340"/>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w="9525" cap="rnd">
              <a:noFill/>
              <a:round/>
              <a:headEnd/>
              <a:tailEnd/>
            </a:ln>
            <a:effectLst/>
          </p:spPr>
          <p:txBody>
            <a:bodyPr/>
            <a:lstStyle/>
            <a:p>
              <a:endParaRPr lang="en-US"/>
            </a:p>
          </p:txBody>
        </p:sp>
        <p:sp>
          <p:nvSpPr>
            <p:cNvPr id="32773" name="Rectangle 5"/>
            <p:cNvSpPr>
              <a:spLocks noChangeArrowheads="1"/>
            </p:cNvSpPr>
            <p:nvPr/>
          </p:nvSpPr>
          <p:spPr bwMode="hidden">
            <a:xfrm>
              <a:off x="0" y="1104"/>
              <a:ext cx="5759" cy="3215"/>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sp>
          <p:nvSpPr>
            <p:cNvPr id="32774" name="Rectangle 6"/>
            <p:cNvSpPr>
              <a:spLocks noChangeArrowheads="1"/>
            </p:cNvSpPr>
            <p:nvPr/>
          </p:nvSpPr>
          <p:spPr bwMode="ltGray">
            <a:xfrm>
              <a:off x="0" y="1104"/>
              <a:ext cx="5759" cy="144"/>
            </a:xfrm>
            <a:prstGeom prst="rect">
              <a:avLst/>
            </a:prstGeom>
            <a:solidFill>
              <a:schemeClr val="accent2"/>
            </a:solidFill>
            <a:ln w="9525">
              <a:noFill/>
              <a:miter lim="800000"/>
              <a:headEnd/>
              <a:tailEnd/>
            </a:ln>
            <a:effectLst/>
          </p:spPr>
          <p:txBody>
            <a:bodyPr wrap="none" anchor="ctr"/>
            <a:lstStyle/>
            <a:p>
              <a:endParaRPr lang="en-US"/>
            </a:p>
          </p:txBody>
        </p:sp>
        <p:sp>
          <p:nvSpPr>
            <p:cNvPr id="32775" name="Rectangle 7"/>
            <p:cNvSpPr>
              <a:spLocks noChangeArrowheads="1"/>
            </p:cNvSpPr>
            <p:nvPr/>
          </p:nvSpPr>
          <p:spPr bwMode="ltGray">
            <a:xfrm>
              <a:off x="4319" y="1104"/>
              <a:ext cx="1440" cy="144"/>
            </a:xfrm>
            <a:prstGeom prst="rect">
              <a:avLst/>
            </a:prstGeom>
            <a:gradFill rotWithShape="0">
              <a:gsLst>
                <a:gs pos="0">
                  <a:schemeClr val="accent2"/>
                </a:gs>
                <a:gs pos="100000">
                  <a:schemeClr val="hlink"/>
                </a:gs>
              </a:gsLst>
              <a:lin ang="0" scaled="1"/>
            </a:gradFill>
            <a:ln w="9525">
              <a:noFill/>
              <a:miter lim="800000"/>
              <a:headEnd/>
              <a:tailEnd/>
            </a:ln>
            <a:effectLst/>
          </p:spPr>
          <p:txBody>
            <a:bodyPr wrap="none" anchor="ctr"/>
            <a:lstStyle/>
            <a:p>
              <a:endParaRPr lang="en-US"/>
            </a:p>
          </p:txBody>
        </p:sp>
        <p:sp>
          <p:nvSpPr>
            <p:cNvPr id="32776" name="Rectangle 8"/>
            <p:cNvSpPr>
              <a:spLocks noChangeArrowheads="1"/>
            </p:cNvSpPr>
            <p:nvPr/>
          </p:nvSpPr>
          <p:spPr bwMode="ltGray">
            <a:xfrm>
              <a:off x="0" y="1104"/>
              <a:ext cx="1440" cy="144"/>
            </a:xfrm>
            <a:prstGeom prst="rect">
              <a:avLst/>
            </a:prstGeom>
            <a:gradFill rotWithShape="0">
              <a:gsLst>
                <a:gs pos="0">
                  <a:schemeClr val="hlink"/>
                </a:gs>
                <a:gs pos="100000">
                  <a:schemeClr val="accent2"/>
                </a:gs>
              </a:gsLst>
              <a:lin ang="0" scaled="1"/>
            </a:gradFill>
            <a:ln w="9525">
              <a:noFill/>
              <a:miter lim="800000"/>
              <a:headEnd/>
              <a:tailEnd/>
            </a:ln>
            <a:effectLst/>
          </p:spPr>
          <p:txBody>
            <a:bodyPr wrap="none" anchor="ctr"/>
            <a:lstStyle/>
            <a:p>
              <a:endParaRPr lang="en-US"/>
            </a:p>
          </p:txBody>
        </p:sp>
      </p:grpSp>
      <p:sp>
        <p:nvSpPr>
          <p:cNvPr id="32777" name="Rectangle 9"/>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2778" name="Rectangle 1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9" name="Rectangle 1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2780" name="Rectangle 1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32781"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191189ED-354E-4A89-98E2-260B2B10A22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32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B034E9D-1627-42E5-88CB-55E0AAEA7D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5726AF85-4F7E-4225-9458-847AC464E5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5" name="Picture 7" descr="MPj04071480000[1]"/>
          <p:cNvPicPr>
            <a:picLocks noChangeAspect="1" noChangeArrowheads="1"/>
          </p:cNvPicPr>
          <p:nvPr/>
        </p:nvPicPr>
        <p:blipFill>
          <a:blip r:embed="rId3"/>
          <a:srcRect/>
          <a:stretch>
            <a:fillRect/>
          </a:stretch>
        </p:blipFill>
        <p:spPr bwMode="auto">
          <a:xfrm>
            <a:off x="1447800" y="3048000"/>
            <a:ext cx="7696200" cy="3810000"/>
          </a:xfrm>
          <a:prstGeom prst="rect">
            <a:avLst/>
          </a:prstGeom>
          <a:noFill/>
        </p:spPr>
      </p:pic>
      <p:sp>
        <p:nvSpPr>
          <p:cNvPr id="2050" name="Rectangle 2"/>
          <p:cNvSpPr>
            <a:spLocks noGrp="1" noChangeArrowheads="1"/>
          </p:cNvSpPr>
          <p:nvPr>
            <p:ph type="ctrTitle"/>
          </p:nvPr>
        </p:nvSpPr>
        <p:spPr/>
        <p:txBody>
          <a:bodyPr/>
          <a:lstStyle/>
          <a:p>
            <a:r>
              <a:rPr lang="en-US" sz="5400" dirty="0">
                <a:solidFill>
                  <a:schemeClr val="accent4">
                    <a:lumMod val="75000"/>
                    <a:lumOff val="25000"/>
                  </a:schemeClr>
                </a:solidFill>
              </a:rPr>
              <a:t>Summertime Sins</a:t>
            </a:r>
          </a:p>
        </p:txBody>
      </p:sp>
      <p:sp>
        <p:nvSpPr>
          <p:cNvPr id="2" name="Subtitle 1"/>
          <p:cNvSpPr>
            <a:spLocks noGrp="1"/>
          </p:cNvSpPr>
          <p:nvPr>
            <p:ph type="subTitle" sz="quarter" idx="1"/>
          </p:nvPr>
        </p:nvSpPr>
        <p:spPr/>
        <p:txBody>
          <a:bodyPr/>
          <a:lstStyle/>
          <a:p>
            <a:r>
              <a:rPr lang="en-US" dirty="0" smtClean="0">
                <a:solidFill>
                  <a:schemeClr val="bg1"/>
                </a:solidFill>
              </a:rPr>
              <a:t>Part 2</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zoom dir="in"/>
      </p:transition>
    </mc:Choice>
    <mc:Fallback xmlns="">
      <p:transition spd="slow">
        <p:zoom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143000"/>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Remedy Against Forsaking?</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609600" y="1066800"/>
            <a:ext cx="8532813" cy="5791200"/>
          </a:xfrm>
        </p:spPr>
        <p:txBody>
          <a:bodyPr>
            <a:normAutofit/>
          </a:bodyPr>
          <a:lstStyle/>
          <a:p>
            <a:pPr marL="514350" indent="-514350">
              <a:buFont typeface="+mj-lt"/>
              <a:buAutoNum type="arabicPeriod" startAt="2"/>
            </a:pPr>
            <a:r>
              <a:rPr lang="en-US" dirty="0" smtClean="0"/>
              <a:t>Developing a love for the church which Jesus exhibited (Acts 20:28; Eph. 1:22, 23; 5:25, 28, 29)</a:t>
            </a:r>
          </a:p>
          <a:p>
            <a:pPr marL="514350" indent="-514350">
              <a:buFont typeface="+mj-lt"/>
              <a:buAutoNum type="arabicPeriod" startAt="2"/>
            </a:pPr>
            <a:r>
              <a:rPr lang="en-US" dirty="0" smtClean="0"/>
              <a:t>Recognizing that Satan wants you to fail </a:t>
            </a:r>
          </a:p>
          <a:p>
            <a:pPr lvl="1"/>
            <a:r>
              <a:rPr lang="en-US" dirty="0" smtClean="0"/>
              <a:t>Recognize his tactics (2 Cor. 2:11; 1 Pet. 5:8)</a:t>
            </a:r>
          </a:p>
          <a:p>
            <a:pPr lvl="1"/>
            <a:r>
              <a:rPr lang="en-US" dirty="0" smtClean="0"/>
              <a:t>Recognize his persistence (Neh. 6:1-4)</a:t>
            </a:r>
          </a:p>
          <a:p>
            <a:pPr lvl="1"/>
            <a:r>
              <a:rPr lang="en-US" dirty="0" smtClean="0"/>
              <a:t>Recognize his distractions (Neh. 6:5-9)</a:t>
            </a:r>
          </a:p>
        </p:txBody>
      </p:sp>
    </p:spTree>
    <p:extLst>
      <p:ext uri="{BB962C8B-B14F-4D97-AF65-F5344CB8AC3E}">
        <p14:creationId xmlns:p14="http://schemas.microsoft.com/office/powerpoint/2010/main" val="1424551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667000"/>
            <a:ext cx="7772400" cy="1362075"/>
          </a:xfrm>
        </p:spPr>
        <p:txBody>
          <a:bodyPr/>
          <a:lstStyle/>
          <a:p>
            <a:r>
              <a:rPr lang="en-US" dirty="0" smtClean="0"/>
              <a:t>Have You Considered The Number of Sins Associated with Forsaking the Assembling of Ourselves Together?</a:t>
            </a:r>
            <a:endParaRPr lang="en-US" dirty="0"/>
          </a:p>
        </p:txBody>
      </p:sp>
    </p:spTree>
    <p:extLst>
      <p:ext uri="{BB962C8B-B14F-4D97-AF65-F5344CB8AC3E}">
        <p14:creationId xmlns:p14="http://schemas.microsoft.com/office/powerpoint/2010/main" val="25652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Consider Hebrews 10:22-39</a:t>
            </a:r>
            <a:br>
              <a:rPr lang="en-US" sz="4000"/>
            </a:br>
            <a:r>
              <a:rPr lang="en-US" sz="3200"/>
              <a:t>BRETHREN WHO FORSAKE. . .</a:t>
            </a:r>
          </a:p>
        </p:txBody>
      </p:sp>
      <p:sp>
        <p:nvSpPr>
          <p:cNvPr id="46083" name="Rectangle 3"/>
          <p:cNvSpPr>
            <a:spLocks noGrp="1" noChangeArrowheads="1"/>
          </p:cNvSpPr>
          <p:nvPr>
            <p:ph type="body" idx="1"/>
          </p:nvPr>
        </p:nvSpPr>
        <p:spPr/>
        <p:txBody>
          <a:bodyPr/>
          <a:lstStyle/>
          <a:p>
            <a:r>
              <a:rPr lang="en-US" dirty="0"/>
              <a:t>do not draw near to God (v. 22)</a:t>
            </a:r>
          </a:p>
          <a:p>
            <a:r>
              <a:rPr lang="en-US" dirty="0"/>
              <a:t>do no have hearts full of faith (v. 22)</a:t>
            </a:r>
          </a:p>
          <a:p>
            <a:r>
              <a:rPr lang="en-US" dirty="0"/>
              <a:t>do not hold fast </a:t>
            </a:r>
            <a:r>
              <a:rPr lang="en-US" dirty="0" smtClean="0"/>
              <a:t>the confession </a:t>
            </a:r>
            <a:r>
              <a:rPr lang="en-US" dirty="0"/>
              <a:t>of faith (v. 23)</a:t>
            </a:r>
          </a:p>
          <a:p>
            <a:r>
              <a:rPr lang="en-US" dirty="0"/>
              <a:t>do not have consideration for brethren (v. 24)</a:t>
            </a:r>
          </a:p>
          <a:p>
            <a:pPr lvl="1"/>
            <a:r>
              <a:rPr lang="en-US" dirty="0"/>
              <a:t>do not exhort brethren</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dirty="0">
                <a:solidFill>
                  <a:schemeClr val="tx1"/>
                </a:solidFill>
              </a:rPr>
              <a:t>Consider Hebrews 10:22-39</a:t>
            </a:r>
            <a:br>
              <a:rPr lang="en-US" sz="4000" dirty="0">
                <a:solidFill>
                  <a:schemeClr val="tx1"/>
                </a:solidFill>
              </a:rPr>
            </a:br>
            <a:r>
              <a:rPr lang="en-US" sz="3200" dirty="0">
                <a:solidFill>
                  <a:schemeClr val="tx1"/>
                </a:solidFill>
              </a:rPr>
              <a:t>BRETHREN WHO FORSAKE. . .</a:t>
            </a:r>
          </a:p>
        </p:txBody>
      </p:sp>
      <p:sp>
        <p:nvSpPr>
          <p:cNvPr id="48131" name="Rectangle 3"/>
          <p:cNvSpPr>
            <a:spLocks noGrp="1" noChangeArrowheads="1"/>
          </p:cNvSpPr>
          <p:nvPr>
            <p:ph type="body" idx="1"/>
          </p:nvPr>
        </p:nvSpPr>
        <p:spPr>
          <a:xfrm>
            <a:off x="1370013" y="1981200"/>
            <a:ext cx="7772400" cy="4876800"/>
          </a:xfrm>
        </p:spPr>
        <p:txBody>
          <a:bodyPr/>
          <a:lstStyle/>
          <a:p>
            <a:pPr>
              <a:lnSpc>
                <a:spcPct val="80000"/>
              </a:lnSpc>
            </a:pPr>
            <a:r>
              <a:rPr lang="en-US" sz="2800" dirty="0"/>
              <a:t>do not consider the </a:t>
            </a:r>
            <a:r>
              <a:rPr lang="en-US" sz="2800" dirty="0" smtClean="0"/>
              <a:t>“day” </a:t>
            </a:r>
            <a:r>
              <a:rPr lang="en-US" sz="2800" dirty="0"/>
              <a:t>that is approaching (v. </a:t>
            </a:r>
            <a:r>
              <a:rPr lang="en-US" sz="2800" dirty="0" smtClean="0"/>
              <a:t>25, cf. </a:t>
            </a:r>
            <a:r>
              <a:rPr lang="en-US" sz="2400" dirty="0" smtClean="0"/>
              <a:t>27</a:t>
            </a:r>
            <a:r>
              <a:rPr lang="en-US" sz="2400" dirty="0"/>
              <a:t>, 29, 30, 37</a:t>
            </a:r>
            <a:r>
              <a:rPr lang="en-US" sz="2400" dirty="0" smtClean="0"/>
              <a:t>)</a:t>
            </a:r>
            <a:endParaRPr lang="en-US" sz="2400" dirty="0"/>
          </a:p>
          <a:p>
            <a:pPr lvl="1">
              <a:lnSpc>
                <a:spcPct val="80000"/>
              </a:lnSpc>
            </a:pPr>
            <a:r>
              <a:rPr lang="en-US" sz="2400" dirty="0"/>
              <a:t>The fact of </a:t>
            </a:r>
            <a:r>
              <a:rPr lang="en-US" sz="2400" dirty="0" smtClean="0"/>
              <a:t>a future judgment </a:t>
            </a:r>
            <a:r>
              <a:rPr lang="en-US" sz="2400" dirty="0"/>
              <a:t>day should behoove us all to be at every service!</a:t>
            </a:r>
          </a:p>
          <a:p>
            <a:pPr>
              <a:lnSpc>
                <a:spcPct val="80000"/>
              </a:lnSpc>
            </a:pPr>
            <a:r>
              <a:rPr lang="en-US" sz="2800" dirty="0"/>
              <a:t>sin willfully (v. 26)</a:t>
            </a:r>
          </a:p>
          <a:p>
            <a:pPr>
              <a:lnSpc>
                <a:spcPct val="80000"/>
              </a:lnSpc>
            </a:pPr>
            <a:r>
              <a:rPr lang="en-US" sz="2800" dirty="0"/>
              <a:t>forfeit the sacrifice for sins (v. 26)</a:t>
            </a:r>
          </a:p>
          <a:p>
            <a:pPr>
              <a:lnSpc>
                <a:spcPct val="80000"/>
              </a:lnSpc>
            </a:pPr>
            <a:r>
              <a:rPr lang="en-US" sz="2800" dirty="0"/>
              <a:t>await a judgment that is worse than that under Moses (v. 27-29)</a:t>
            </a:r>
          </a:p>
          <a:p>
            <a:pPr>
              <a:lnSpc>
                <a:spcPct val="80000"/>
              </a:lnSpc>
            </a:pPr>
            <a:r>
              <a:rPr lang="en-US" sz="2800" dirty="0"/>
              <a:t>trample under </a:t>
            </a:r>
            <a:r>
              <a:rPr lang="en-US" sz="2800" dirty="0" smtClean="0"/>
              <a:t>feet </a:t>
            </a:r>
            <a:r>
              <a:rPr lang="en-US" sz="3600" dirty="0" smtClean="0">
                <a:solidFill>
                  <a:srgbClr val="FF0000"/>
                </a:solidFill>
                <a:effectLst>
                  <a:outerShdw blurRad="38100" dist="38100" dir="2700000" algn="tl">
                    <a:srgbClr val="000000">
                      <a:alpha val="43137"/>
                    </a:srgbClr>
                  </a:outerShdw>
                </a:effectLst>
                <a:latin typeface="BloodFeast" pitchFamily="2" charset="0"/>
              </a:rPr>
              <a:t>holy </a:t>
            </a:r>
            <a:r>
              <a:rPr lang="en-US" sz="3600" dirty="0">
                <a:solidFill>
                  <a:srgbClr val="FF0000"/>
                </a:solidFill>
                <a:effectLst>
                  <a:outerShdw blurRad="38100" dist="38100" dir="2700000" algn="tl">
                    <a:srgbClr val="000000">
                      <a:alpha val="43137"/>
                    </a:srgbClr>
                  </a:outerShdw>
                </a:effectLst>
                <a:latin typeface="BloodFeast" pitchFamily="2" charset="0"/>
              </a:rPr>
              <a:t>blood</a:t>
            </a:r>
            <a:r>
              <a:rPr lang="en-US" sz="2800" dirty="0">
                <a:effectLst>
                  <a:outerShdw blurRad="38100" dist="38100" dir="2700000" algn="tl">
                    <a:srgbClr val="000000">
                      <a:alpha val="43137"/>
                    </a:srgbClr>
                  </a:outerShdw>
                </a:effectLst>
                <a:latin typeface="BloodFeast" pitchFamily="2" charset="0"/>
              </a:rPr>
              <a:t> </a:t>
            </a:r>
            <a:r>
              <a:rPr lang="en-US" sz="2800" dirty="0"/>
              <a:t>(v. 29)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dirty="0">
                <a:solidFill>
                  <a:schemeClr val="tx1"/>
                </a:solidFill>
              </a:rPr>
              <a:t>Consider Hebrews 10:22-39</a:t>
            </a:r>
            <a:br>
              <a:rPr lang="en-US" sz="4000" dirty="0">
                <a:solidFill>
                  <a:schemeClr val="tx1"/>
                </a:solidFill>
              </a:rPr>
            </a:br>
            <a:r>
              <a:rPr lang="en-US" sz="3200" dirty="0">
                <a:solidFill>
                  <a:schemeClr val="tx1"/>
                </a:solidFill>
              </a:rPr>
              <a:t>BRETHREN WHO FORSAKE. . .</a:t>
            </a:r>
          </a:p>
        </p:txBody>
      </p:sp>
      <p:sp>
        <p:nvSpPr>
          <p:cNvPr id="47107" name="Rectangle 3"/>
          <p:cNvSpPr>
            <a:spLocks noGrp="1" noChangeArrowheads="1"/>
          </p:cNvSpPr>
          <p:nvPr>
            <p:ph type="body" idx="1"/>
          </p:nvPr>
        </p:nvSpPr>
        <p:spPr>
          <a:xfrm>
            <a:off x="1370013" y="1981200"/>
            <a:ext cx="7772400" cy="4876800"/>
          </a:xfrm>
        </p:spPr>
        <p:txBody>
          <a:bodyPr/>
          <a:lstStyle/>
          <a:p>
            <a:pPr>
              <a:lnSpc>
                <a:spcPct val="80000"/>
              </a:lnSpc>
            </a:pPr>
            <a:r>
              <a:rPr lang="en-US" sz="2800" dirty="0"/>
              <a:t>are neglectful of the covenant (v. 29)</a:t>
            </a:r>
          </a:p>
          <a:p>
            <a:pPr>
              <a:lnSpc>
                <a:spcPct val="80000"/>
              </a:lnSpc>
            </a:pPr>
            <a:r>
              <a:rPr lang="en-US" sz="2800" dirty="0"/>
              <a:t>insult the Spirit (v. 29)</a:t>
            </a:r>
          </a:p>
          <a:p>
            <a:pPr>
              <a:lnSpc>
                <a:spcPct val="80000"/>
              </a:lnSpc>
            </a:pPr>
            <a:r>
              <a:rPr lang="en-US" sz="2800" dirty="0"/>
              <a:t>have forgotten their former state (vv. 32, 33)</a:t>
            </a:r>
          </a:p>
          <a:p>
            <a:pPr>
              <a:lnSpc>
                <a:spcPct val="80000"/>
              </a:lnSpc>
            </a:pPr>
            <a:r>
              <a:rPr lang="en-US" sz="2800" dirty="0"/>
              <a:t>are not compassionate for brethren (v. 34) </a:t>
            </a:r>
          </a:p>
          <a:p>
            <a:pPr>
              <a:lnSpc>
                <a:spcPct val="80000"/>
              </a:lnSpc>
            </a:pPr>
            <a:r>
              <a:rPr lang="en-US" sz="2800" dirty="0"/>
              <a:t>have forgotten about heaven (v. 34)</a:t>
            </a:r>
          </a:p>
          <a:p>
            <a:pPr>
              <a:lnSpc>
                <a:spcPct val="80000"/>
              </a:lnSpc>
            </a:pPr>
            <a:r>
              <a:rPr lang="en-US" sz="2800" dirty="0"/>
              <a:t>cast away their confidence (v. 35)</a:t>
            </a:r>
          </a:p>
          <a:p>
            <a:pPr>
              <a:lnSpc>
                <a:spcPct val="80000"/>
              </a:lnSpc>
            </a:pPr>
            <a:r>
              <a:rPr lang="en-US" sz="2800" dirty="0"/>
              <a:t>have no endurance (v. 36)</a:t>
            </a:r>
          </a:p>
          <a:p>
            <a:pPr>
              <a:lnSpc>
                <a:spcPct val="80000"/>
              </a:lnSpc>
            </a:pPr>
            <a:r>
              <a:rPr lang="en-US" sz="2800" dirty="0"/>
              <a:t>give little thought of the second coming (v. 37)</a:t>
            </a:r>
          </a:p>
          <a:p>
            <a:pPr>
              <a:lnSpc>
                <a:spcPct val="80000"/>
              </a:lnSpc>
            </a:pPr>
            <a:r>
              <a:rPr lang="en-US" sz="2800" dirty="0"/>
              <a:t>are not living by faith but drawing back (v. 38)</a:t>
            </a:r>
          </a:p>
          <a:p>
            <a:pPr>
              <a:lnSpc>
                <a:spcPct val="80000"/>
              </a:lnSpc>
            </a:pPr>
            <a:r>
              <a:rPr lang="en-US" sz="2800" b="1" dirty="0">
                <a:solidFill>
                  <a:srgbClr val="C00000"/>
                </a:solidFill>
                <a:effectLst>
                  <a:outerShdw blurRad="38100" dist="38100" dir="2700000" algn="tl">
                    <a:srgbClr val="000000">
                      <a:alpha val="43137"/>
                    </a:srgbClr>
                  </a:outerShdw>
                </a:effectLst>
              </a:rPr>
              <a:t>do not have to continue to do so (v. 39)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4274"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4275"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4276"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dirty="0"/>
          </a:p>
          <a:p>
            <a:pPr>
              <a:lnSpc>
                <a:spcPct val="90000"/>
              </a:lnSpc>
            </a:pPr>
            <a:r>
              <a:rPr lang="en-US" sz="3400" b="1" dirty="0"/>
              <a:t>Forsakes His Appointment To Commune With The Lord</a:t>
            </a:r>
          </a:p>
          <a:p>
            <a:pPr lvl="1">
              <a:lnSpc>
                <a:spcPct val="90000"/>
              </a:lnSpc>
            </a:pPr>
            <a:r>
              <a:rPr lang="en-US" dirty="0"/>
              <a:t>1 Cor. 11:23-34</a:t>
            </a:r>
          </a:p>
          <a:p>
            <a:pPr>
              <a:lnSpc>
                <a:spcPct val="90000"/>
              </a:lnSpc>
            </a:pPr>
            <a:r>
              <a:rPr lang="en-US" sz="3400" b="1" dirty="0"/>
              <a:t>Shows That </a:t>
            </a:r>
            <a:r>
              <a:rPr lang="en-US" sz="3400" b="1" dirty="0" smtClean="0"/>
              <a:t>He Prefers </a:t>
            </a:r>
            <a:r>
              <a:rPr lang="en-US" sz="3400" b="1" dirty="0"/>
              <a:t>Someone Or Something Above The Lord</a:t>
            </a:r>
          </a:p>
          <a:p>
            <a:pPr lvl="1">
              <a:lnSpc>
                <a:spcPct val="90000"/>
              </a:lnSpc>
            </a:pPr>
            <a:r>
              <a:rPr lang="en-US" dirty="0"/>
              <a:t>Matt. 18:20; Lk. 14:15-24; 9:57-62; 14:26</a:t>
            </a:r>
          </a:p>
        </p:txBody>
      </p:sp>
      <p:sp>
        <p:nvSpPr>
          <p:cNvPr id="54277"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4278"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4279" name="Text Box 7"/>
          <p:cNvSpPr txBox="1">
            <a:spLocks noChangeArrowheads="1"/>
          </p:cNvSpPr>
          <p:nvPr/>
        </p:nvSpPr>
        <p:spPr bwMode="auto">
          <a:xfrm>
            <a:off x="914400" y="3200400"/>
            <a:ext cx="7315200" cy="609600"/>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42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5298"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5299"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5300"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a:p>
          <a:p>
            <a:pPr>
              <a:lnSpc>
                <a:spcPct val="90000"/>
              </a:lnSpc>
            </a:pPr>
            <a:r>
              <a:rPr lang="en-US" sz="3400" b="1"/>
              <a:t>Denies His Allegiance To Christ That He Confessed At His Baptism</a:t>
            </a:r>
          </a:p>
          <a:p>
            <a:pPr lvl="1">
              <a:lnSpc>
                <a:spcPct val="90000"/>
              </a:lnSpc>
            </a:pPr>
            <a:r>
              <a:rPr lang="en-US"/>
              <a:t>Rom. 10:9-10; 2 Tim. 2:4; Heb. 12:2</a:t>
            </a:r>
          </a:p>
          <a:p>
            <a:pPr>
              <a:lnSpc>
                <a:spcPct val="90000"/>
              </a:lnSpc>
            </a:pPr>
            <a:r>
              <a:rPr lang="en-US" sz="3400" b="1"/>
              <a:t>Is Not Seeking First The Kingdom Of God And His Righteousness</a:t>
            </a:r>
          </a:p>
          <a:p>
            <a:pPr lvl="1">
              <a:lnSpc>
                <a:spcPct val="90000"/>
              </a:lnSpc>
            </a:pPr>
            <a:r>
              <a:rPr lang="en-US"/>
              <a:t>Matt. 6:33</a:t>
            </a:r>
          </a:p>
        </p:txBody>
      </p:sp>
      <p:sp>
        <p:nvSpPr>
          <p:cNvPr id="55301"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5302"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5303" name="Text Box 7"/>
          <p:cNvSpPr txBox="1">
            <a:spLocks noChangeArrowheads="1"/>
          </p:cNvSpPr>
          <p:nvPr/>
        </p:nvSpPr>
        <p:spPr bwMode="auto">
          <a:xfrm>
            <a:off x="914400" y="3200400"/>
            <a:ext cx="7315200" cy="609600"/>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30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5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bg>
      <p:bgRef idx="1003">
        <a:schemeClr val="bg1"/>
      </p:bgRef>
    </p:bg>
    <p:spTree>
      <p:nvGrpSpPr>
        <p:cNvPr id="1" name=""/>
        <p:cNvGrpSpPr/>
        <p:nvPr/>
      </p:nvGrpSpPr>
      <p:grpSpPr>
        <a:xfrm>
          <a:off x="0" y="0"/>
          <a:ext cx="0" cy="0"/>
          <a:chOff x="0" y="0"/>
          <a:chExt cx="0" cy="0"/>
        </a:xfrm>
      </p:grpSpPr>
      <p:pic>
        <p:nvPicPr>
          <p:cNvPr id="56322" name="Picture 2" descr="j0106874"/>
          <p:cNvPicPr>
            <a:picLocks noChangeAspect="1" noChangeArrowheads="1"/>
          </p:cNvPicPr>
          <p:nvPr/>
        </p:nvPicPr>
        <p:blipFill>
          <a:blip r:embed="rId3"/>
          <a:srcRect/>
          <a:stretch>
            <a:fillRect/>
          </a:stretch>
        </p:blipFill>
        <p:spPr bwMode="auto">
          <a:xfrm>
            <a:off x="4572000" y="-276225"/>
            <a:ext cx="4038600" cy="3446463"/>
          </a:xfrm>
          <a:prstGeom prst="rect">
            <a:avLst/>
          </a:prstGeom>
          <a:noFill/>
        </p:spPr>
      </p:pic>
      <p:sp>
        <p:nvSpPr>
          <p:cNvPr id="56323" name="Rectangle 3"/>
          <p:cNvSpPr>
            <a:spLocks noGrp="1" noChangeArrowheads="1"/>
          </p:cNvSpPr>
          <p:nvPr>
            <p:ph type="title"/>
          </p:nvPr>
        </p:nvSpPr>
        <p:spPr>
          <a:xfrm>
            <a:off x="57150" y="214313"/>
            <a:ext cx="4724400" cy="2819400"/>
          </a:xfrm>
        </p:spPr>
        <p:txBody>
          <a:bodyPr/>
          <a:lstStyle/>
          <a:p>
            <a:r>
              <a:rPr lang="en-US" sz="6000" b="1">
                <a:latin typeface="The Real Font" pitchFamily="18" charset="0"/>
              </a:rPr>
              <a:t>Forsaking the Assembling of Ourselves</a:t>
            </a:r>
          </a:p>
        </p:txBody>
      </p:sp>
      <p:sp>
        <p:nvSpPr>
          <p:cNvPr id="56324" name="Rectangle 4"/>
          <p:cNvSpPr>
            <a:spLocks noGrp="1" noChangeArrowheads="1"/>
          </p:cNvSpPr>
          <p:nvPr>
            <p:ph type="body" idx="1"/>
          </p:nvPr>
        </p:nvSpPr>
        <p:spPr>
          <a:xfrm>
            <a:off x="304800" y="3124200"/>
            <a:ext cx="8534400" cy="3576638"/>
          </a:xfrm>
          <a:solidFill>
            <a:srgbClr val="FFFF00"/>
          </a:solidFill>
          <a:ln w="38100">
            <a:solidFill>
              <a:schemeClr val="tx1"/>
            </a:solidFill>
          </a:ln>
        </p:spPr>
        <p:txBody>
          <a:bodyPr/>
          <a:lstStyle/>
          <a:p>
            <a:pPr>
              <a:lnSpc>
                <a:spcPct val="90000"/>
              </a:lnSpc>
              <a:buFontTx/>
              <a:buNone/>
            </a:pPr>
            <a:endParaRPr lang="en-US" sz="2800"/>
          </a:p>
          <a:p>
            <a:pPr>
              <a:lnSpc>
                <a:spcPct val="90000"/>
              </a:lnSpc>
            </a:pPr>
            <a:r>
              <a:rPr lang="en-US" sz="3000" b="1"/>
              <a:t>Offends The Church Of God</a:t>
            </a:r>
          </a:p>
          <a:p>
            <a:pPr lvl="1">
              <a:lnSpc>
                <a:spcPct val="90000"/>
              </a:lnSpc>
            </a:pPr>
            <a:r>
              <a:rPr lang="en-US" sz="2400"/>
              <a:t>1 Cor. 10:32</a:t>
            </a:r>
          </a:p>
          <a:p>
            <a:pPr>
              <a:lnSpc>
                <a:spcPct val="90000"/>
              </a:lnSpc>
            </a:pPr>
            <a:r>
              <a:rPr lang="en-US" sz="3000" b="1"/>
              <a:t>Hinders The Efforts Of The Church To Preach The Gospel</a:t>
            </a:r>
          </a:p>
          <a:p>
            <a:pPr lvl="1">
              <a:lnSpc>
                <a:spcPct val="90000"/>
              </a:lnSpc>
            </a:pPr>
            <a:r>
              <a:rPr lang="en-US" sz="2400"/>
              <a:t>1 Cor. 9:12</a:t>
            </a:r>
          </a:p>
          <a:p>
            <a:pPr>
              <a:lnSpc>
                <a:spcPct val="90000"/>
              </a:lnSpc>
            </a:pPr>
            <a:r>
              <a:rPr lang="en-US" sz="3000" b="1"/>
              <a:t>Neglects The Worship God Is Seeking</a:t>
            </a:r>
          </a:p>
          <a:p>
            <a:pPr lvl="1">
              <a:lnSpc>
                <a:spcPct val="90000"/>
              </a:lnSpc>
            </a:pPr>
            <a:r>
              <a:rPr lang="en-US" sz="2400"/>
              <a:t>Jn. 4:23-24</a:t>
            </a:r>
          </a:p>
        </p:txBody>
      </p:sp>
      <p:sp>
        <p:nvSpPr>
          <p:cNvPr id="56325" name="WordArt 5"/>
          <p:cNvSpPr>
            <a:spLocks noChangeArrowheads="1" noChangeShapeType="1" noTextEdit="1"/>
          </p:cNvSpPr>
          <p:nvPr/>
        </p:nvSpPr>
        <p:spPr bwMode="auto">
          <a:xfrm>
            <a:off x="5219700" y="-33338"/>
            <a:ext cx="1924050" cy="1905001"/>
          </a:xfrm>
          <a:prstGeom prst="rect">
            <a:avLst/>
          </a:prstGeom>
        </p:spPr>
        <p:txBody>
          <a:bodyPr wrap="none" fromWordArt="1">
            <a:prstTxWarp prst="textCascadeUp">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Toge</a:t>
            </a:r>
          </a:p>
        </p:txBody>
      </p:sp>
      <p:sp>
        <p:nvSpPr>
          <p:cNvPr id="56326" name="WordArt 6"/>
          <p:cNvSpPr>
            <a:spLocks noChangeArrowheads="1" noChangeShapeType="1" noTextEdit="1"/>
          </p:cNvSpPr>
          <p:nvPr/>
        </p:nvSpPr>
        <p:spPr bwMode="auto">
          <a:xfrm>
            <a:off x="7167563" y="-33338"/>
            <a:ext cx="1676400" cy="1600201"/>
          </a:xfrm>
          <a:prstGeom prst="rect">
            <a:avLst/>
          </a:prstGeom>
        </p:spPr>
        <p:txBody>
          <a:bodyPr wrap="none" fromWordArt="1">
            <a:prstTxWarp prst="textCascadeDown">
              <a:avLst>
                <a:gd name="adj" fmla="val 44444"/>
              </a:avLst>
            </a:prstTxWarp>
          </a:bodyPr>
          <a:lstStyle/>
          <a:p>
            <a:pPr algn="ctr"/>
            <a:r>
              <a:rPr lang="en-US" sz="4800" b="1" kern="10">
                <a:ln w="19050">
                  <a:solidFill>
                    <a:srgbClr val="000000"/>
                  </a:solidFill>
                  <a:round/>
                  <a:headEnd/>
                  <a:tailEnd/>
                </a:ln>
                <a:solidFill>
                  <a:srgbClr val="FFFF00"/>
                </a:solidFill>
                <a:latin typeface="The Real Font"/>
              </a:rPr>
              <a:t>ther</a:t>
            </a:r>
          </a:p>
        </p:txBody>
      </p:sp>
      <p:sp>
        <p:nvSpPr>
          <p:cNvPr id="56327" name="Text Box 7"/>
          <p:cNvSpPr txBox="1">
            <a:spLocks noChangeArrowheads="1"/>
          </p:cNvSpPr>
          <p:nvPr/>
        </p:nvSpPr>
        <p:spPr bwMode="auto">
          <a:xfrm>
            <a:off x="914400" y="3114675"/>
            <a:ext cx="7315200" cy="615553"/>
          </a:xfrm>
          <a:prstGeom prst="rect">
            <a:avLst/>
          </a:prstGeom>
          <a:noFill/>
          <a:ln w="9525">
            <a:noFill/>
            <a:miter lim="800000"/>
            <a:headEnd/>
            <a:tailEnd/>
          </a:ln>
          <a:effectLst/>
        </p:spPr>
        <p:txBody>
          <a:bodyPr>
            <a:spAutoFit/>
          </a:bodyPr>
          <a:lstStyle/>
          <a:p>
            <a:pPr algn="ctr" eaLnBrk="1" hangingPunct="1">
              <a:spcBef>
                <a:spcPct val="50000"/>
              </a:spcBef>
            </a:pPr>
            <a:r>
              <a:rPr lang="en-US" sz="3400" b="1" dirty="0">
                <a:solidFill>
                  <a:srgbClr val="FF0000"/>
                </a:solidFill>
                <a:latin typeface="Calibri" pitchFamily="34" charset="0"/>
              </a:rPr>
              <a:t>The Person That Willfully Forsakes…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32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63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63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6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371600"/>
          </a:xfrm>
        </p:spPr>
        <p:txBody>
          <a:bodyPr>
            <a:prstTxWarp prst="textCurveUp">
              <a:avLst/>
            </a:prstTxWarp>
          </a:bodyPr>
          <a:lstStyle/>
          <a:p>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What You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Miss When You Are Willfully Gone!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
        <p:nvSpPr>
          <p:cNvPr id="59395" name="Rectangle 3"/>
          <p:cNvSpPr>
            <a:spLocks noGrp="1" noChangeArrowheads="1"/>
          </p:cNvSpPr>
          <p:nvPr>
            <p:ph type="body" idx="1"/>
          </p:nvPr>
        </p:nvSpPr>
        <p:spPr>
          <a:xfrm>
            <a:off x="685800" y="1981200"/>
            <a:ext cx="3657600" cy="4114800"/>
          </a:xfrm>
        </p:spPr>
        <p:txBody>
          <a:bodyPr/>
          <a:lstStyle/>
          <a:p>
            <a:r>
              <a:rPr lang="en-US" dirty="0">
                <a:latin typeface="Trebuchet MS" pitchFamily="34" charset="0"/>
              </a:rPr>
              <a:t>singing</a:t>
            </a:r>
          </a:p>
          <a:p>
            <a:r>
              <a:rPr lang="en-US" dirty="0">
                <a:latin typeface="Trebuchet MS" pitchFamily="34" charset="0"/>
              </a:rPr>
              <a:t>praying</a:t>
            </a:r>
          </a:p>
          <a:p>
            <a:r>
              <a:rPr lang="en-US" dirty="0">
                <a:latin typeface="Trebuchet MS" pitchFamily="34" charset="0"/>
              </a:rPr>
              <a:t>learning</a:t>
            </a:r>
          </a:p>
          <a:p>
            <a:r>
              <a:rPr lang="en-US" dirty="0">
                <a:latin typeface="Trebuchet MS" pitchFamily="34" charset="0"/>
              </a:rPr>
              <a:t>honoring </a:t>
            </a:r>
            <a:r>
              <a:rPr lang="en-US" dirty="0" smtClean="0">
                <a:latin typeface="Trebuchet MS" pitchFamily="34" charset="0"/>
              </a:rPr>
              <a:t>God</a:t>
            </a:r>
          </a:p>
          <a:p>
            <a:r>
              <a:rPr lang="en-US" dirty="0" smtClean="0">
                <a:latin typeface="Trebuchet MS" pitchFamily="34" charset="0"/>
              </a:rPr>
              <a:t>approval from God</a:t>
            </a:r>
            <a:endParaRPr lang="en-US" dirty="0">
              <a:latin typeface="Trebuchet MS" pitchFamily="34" charset="0"/>
            </a:endParaRPr>
          </a:p>
        </p:txBody>
      </p:sp>
      <p:sp>
        <p:nvSpPr>
          <p:cNvPr id="59396" name="Text Box 4"/>
          <p:cNvSpPr txBox="1">
            <a:spLocks noChangeArrowheads="1"/>
          </p:cNvSpPr>
          <p:nvPr/>
        </p:nvSpPr>
        <p:spPr bwMode="auto">
          <a:xfrm>
            <a:off x="4495800" y="2028885"/>
            <a:ext cx="4038600" cy="4524315"/>
          </a:xfrm>
          <a:prstGeom prst="rect">
            <a:avLst/>
          </a:prstGeom>
          <a:noFill/>
          <a:ln w="38100">
            <a:noFill/>
            <a:miter lim="800000"/>
            <a:headEnd/>
            <a:tailEnd type="none" w="lg" len="lg"/>
          </a:ln>
          <a:effectLst/>
        </p:spPr>
        <p:txBody>
          <a:bodyPr wrap="square">
            <a:spAutoFit/>
          </a:bodyPr>
          <a:lstStyle/>
          <a:p>
            <a:pPr algn="ctr">
              <a:spcBef>
                <a:spcPct val="50000"/>
              </a:spcBef>
            </a:pPr>
            <a:r>
              <a:rPr lang="en-US" sz="3600" dirty="0">
                <a:solidFill>
                  <a:srgbClr val="FF0000"/>
                </a:solidFill>
                <a:latin typeface="Pristina" pitchFamily="66" charset="0"/>
              </a:rPr>
              <a:t>“Examine yourselves as to whether you are in the faith. Test yourselves. Do you not know yourselves, that Jesus Christ is in you? ––unless indeed you are disqualified” </a:t>
            </a:r>
            <a:br>
              <a:rPr lang="en-US" sz="3600" dirty="0">
                <a:solidFill>
                  <a:srgbClr val="FF0000"/>
                </a:solidFill>
                <a:latin typeface="Pristina" pitchFamily="66" charset="0"/>
              </a:rPr>
            </a:br>
            <a:r>
              <a:rPr lang="en-US" sz="3600" dirty="0">
                <a:solidFill>
                  <a:srgbClr val="FF0000"/>
                </a:solidFill>
                <a:latin typeface="Pristina" pitchFamily="66" charset="0"/>
              </a:rPr>
              <a:t>(2 Cor. 13:5)</a:t>
            </a: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iterate type="wd">
                                    <p:tmPct val="10000"/>
                                  </p:iterate>
                                  <p:childTnLst>
                                    <p:set>
                                      <p:cBhvr>
                                        <p:cTn id="27" dur="1" fill="hold">
                                          <p:stCondLst>
                                            <p:cond delay="0"/>
                                          </p:stCondLst>
                                        </p:cTn>
                                        <p:tgtEl>
                                          <p:spTgt spid="59396"/>
                                        </p:tgtEl>
                                        <p:attrNameLst>
                                          <p:attrName>style.visibility</p:attrName>
                                        </p:attrNameLst>
                                      </p:cBhvr>
                                      <p:to>
                                        <p:strVal val="visible"/>
                                      </p:to>
                                    </p:set>
                                    <p:anim calcmode="lin" valueType="num">
                                      <p:cBhvr>
                                        <p:cTn id="28" dur="500" fill="hold"/>
                                        <p:tgtEl>
                                          <p:spTgt spid="59396"/>
                                        </p:tgtEl>
                                        <p:attrNameLst>
                                          <p:attrName>ppt_w</p:attrName>
                                        </p:attrNameLst>
                                      </p:cBhvr>
                                      <p:tavLst>
                                        <p:tav tm="0">
                                          <p:val>
                                            <p:fltVal val="0"/>
                                          </p:val>
                                        </p:tav>
                                        <p:tav tm="100000">
                                          <p:val>
                                            <p:strVal val="#ppt_w"/>
                                          </p:val>
                                        </p:tav>
                                      </p:tavLst>
                                    </p:anim>
                                    <p:anim calcmode="lin" valueType="num">
                                      <p:cBhvr>
                                        <p:cTn id="29" dur="500" fill="hold"/>
                                        <p:tgtEl>
                                          <p:spTgt spid="59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838200" y="1600200"/>
            <a:ext cx="7467600" cy="3475038"/>
          </a:xfrm>
          <a:prstGeom prst="rect">
            <a:avLst/>
          </a:prstGeom>
          <a:noFill/>
          <a:ln w="38100">
            <a:noFill/>
            <a:miter lim="800000"/>
            <a:headEnd/>
            <a:tailEnd type="none" w="lg" len="lg"/>
          </a:ln>
          <a:effectLst/>
        </p:spPr>
        <p:txBody>
          <a:bodyPr>
            <a:spAutoFit/>
          </a:bodyPr>
          <a:lstStyle/>
          <a:p>
            <a:pPr algn="ctr">
              <a:spcBef>
                <a:spcPct val="50000"/>
              </a:spcBef>
            </a:pPr>
            <a:r>
              <a:rPr lang="en-US" sz="5400" dirty="0">
                <a:solidFill>
                  <a:schemeClr val="bg1"/>
                </a:solidFill>
                <a:latin typeface="Trebuchet MS" pitchFamily="34" charset="0"/>
              </a:rPr>
              <a:t>The </a:t>
            </a:r>
            <a:r>
              <a:rPr lang="en-US" sz="7200" dirty="0">
                <a:solidFill>
                  <a:schemeClr val="bg1"/>
                </a:solidFill>
                <a:latin typeface="Trebuchet MS" pitchFamily="34" charset="0"/>
              </a:rPr>
              <a:t>PAST</a:t>
            </a:r>
            <a:r>
              <a:rPr lang="en-US" sz="5400" dirty="0">
                <a:solidFill>
                  <a:schemeClr val="bg1"/>
                </a:solidFill>
                <a:latin typeface="Trebuchet MS" pitchFamily="34" charset="0"/>
              </a:rPr>
              <a:t> Doesn’t Have to Equal the </a:t>
            </a:r>
            <a:r>
              <a:rPr lang="en-US"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FUTURE</a:t>
            </a: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a:t>
            </a:r>
            <a:endParaRPr lang="en-US" sz="5400" dirty="0">
              <a:solidFill>
                <a:schemeClr val="bg1"/>
              </a:solidFill>
              <a:latin typeface="Trebuchet MS" pitchFamily="34" charset="0"/>
            </a:endParaRPr>
          </a:p>
        </p:txBody>
      </p:sp>
      <p:sp>
        <p:nvSpPr>
          <p:cNvPr id="5" name="Rectangle 4"/>
          <p:cNvSpPr/>
          <p:nvPr/>
        </p:nvSpPr>
        <p:spPr>
          <a:xfrm>
            <a:off x="1295400" y="5562600"/>
            <a:ext cx="6553200" cy="707886"/>
          </a:xfrm>
          <a:prstGeom prst="rect">
            <a:avLst/>
          </a:prstGeom>
        </p:spPr>
        <p:txBody>
          <a:bodyPr wrap="square">
            <a:spAutoFit/>
          </a:bodyPr>
          <a:lstStyle/>
          <a:p>
            <a:pPr algn="ctr"/>
            <a:r>
              <a:rPr lang="en-US" sz="2000" dirty="0" smtClean="0">
                <a:latin typeface="Segoe Print" pitchFamily="2" charset="0"/>
              </a:rPr>
              <a:t>Even Saul said, "Indeed I have played the fool and erred exceedingly" (1 Sam. 26:21)</a:t>
            </a:r>
            <a:endParaRPr lang="en-US" sz="2000" dirty="0">
              <a:latin typeface="Segoe Print" pitchFamily="2" charset="0"/>
            </a:endParaRPr>
          </a:p>
        </p:txBody>
      </p:sp>
    </p:spTree>
  </p:cSld>
  <p:clrMapOvr>
    <a:overrideClrMapping bg1="dk1" tx1="lt1" bg2="dk2" tx2="lt2" accent1="accent1" accent2="accent2" accent3="accent3" accent4="accent4" accent5="accent5" accent6="accent6" hlink="hlink" folHlink="folHlink"/>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a:off x="990600" y="3086100"/>
            <a:ext cx="6858000" cy="19431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FORSAKING</a:t>
            </a:r>
          </a:p>
          <a:p>
            <a:pPr algn="ctr"/>
            <a:r>
              <a:rPr lang="en-US" sz="3600" kern="10" dirty="0">
                <a:ln w="9525">
                  <a:solidFill>
                    <a:srgbClr val="000000"/>
                  </a:solidFill>
                  <a:round/>
                  <a:headEnd/>
                  <a:tailEnd/>
                </a:ln>
                <a:solidFill>
                  <a:srgbClr val="FFFFFF"/>
                </a:solidFill>
                <a:latin typeface="Arial Black"/>
              </a:rPr>
              <a:t>The Assembling of</a:t>
            </a:r>
          </a:p>
          <a:p>
            <a:pPr algn="ctr"/>
            <a:r>
              <a:rPr lang="en-US" sz="3600" kern="10" dirty="0" smtClean="0">
                <a:ln w="9525">
                  <a:solidFill>
                    <a:srgbClr val="000000"/>
                  </a:solidFill>
                  <a:round/>
                  <a:headEnd/>
                  <a:tailEnd/>
                </a:ln>
                <a:solidFill>
                  <a:srgbClr val="FFFFFF"/>
                </a:solidFill>
                <a:latin typeface="Arial Black"/>
              </a:rPr>
              <a:t>Ourselves</a:t>
            </a:r>
            <a:endParaRPr lang="en-US" sz="3600" kern="10" dirty="0">
              <a:ln w="9525">
                <a:solidFill>
                  <a:srgbClr val="000000"/>
                </a:solidFill>
                <a:round/>
                <a:headEnd/>
                <a:tailEnd/>
              </a:ln>
              <a:solidFill>
                <a:srgbClr val="FFFFFF"/>
              </a:solidFill>
              <a:latin typeface="Arial Black"/>
            </a:endParaRPr>
          </a:p>
        </p:txBody>
      </p:sp>
      <p:pic>
        <p:nvPicPr>
          <p:cNvPr id="38917" name="Picture 5" descr="MCj04244820000[1]"/>
          <p:cNvPicPr>
            <a:picLocks noChangeAspect="1" noChangeArrowheads="1"/>
          </p:cNvPicPr>
          <p:nvPr/>
        </p:nvPicPr>
        <p:blipFill>
          <a:blip r:embed="rId3"/>
          <a:srcRect/>
          <a:stretch>
            <a:fillRect/>
          </a:stretch>
        </p:blipFill>
        <p:spPr bwMode="auto">
          <a:xfrm>
            <a:off x="0" y="0"/>
            <a:ext cx="1997075" cy="1771650"/>
          </a:xfrm>
          <a:prstGeom prst="rect">
            <a:avLst/>
          </a:prstGeom>
          <a:noFill/>
        </p:spPr>
      </p:pic>
      <p:sp>
        <p:nvSpPr>
          <p:cNvPr id="38922" name="Text Box 10"/>
          <p:cNvSpPr txBox="1">
            <a:spLocks noChangeArrowheads="1"/>
          </p:cNvSpPr>
          <p:nvPr/>
        </p:nvSpPr>
        <p:spPr bwMode="auto">
          <a:xfrm>
            <a:off x="2057400" y="1219200"/>
            <a:ext cx="5105400" cy="519113"/>
          </a:xfrm>
          <a:prstGeom prst="rect">
            <a:avLst/>
          </a:prstGeom>
          <a:noFill/>
          <a:ln w="38100">
            <a:noFill/>
            <a:miter lim="800000"/>
            <a:headEnd/>
            <a:tailEnd type="none" w="lg" len="lg"/>
          </a:ln>
          <a:effectLst/>
        </p:spPr>
        <p:txBody>
          <a:bodyPr>
            <a:spAutoFit/>
          </a:bodyPr>
          <a:lstStyle/>
          <a:p>
            <a:pPr algn="ctr">
              <a:spcBef>
                <a:spcPct val="50000"/>
              </a:spcBef>
            </a:pPr>
            <a:r>
              <a:rPr lang="en-US" sz="2800">
                <a:solidFill>
                  <a:srgbClr val="FFFFFF"/>
                </a:solidFill>
                <a:latin typeface="Trendy" pitchFamily="2" charset="0"/>
              </a:rPr>
              <a:t>Summertime Sins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0013" y="228600"/>
            <a:ext cx="7772400" cy="1143000"/>
          </a:xfrm>
        </p:spPr>
        <p:txBody>
          <a:bodyPr/>
          <a:lstStyle/>
          <a:p>
            <a:r>
              <a:rPr lang="en-US" sz="2800"/>
              <a:t>“not forsaking the assembling of ourselves together, as is the manner of some, but exhorting one another, and so much the more as you see the Day approaching” Heb. 10:25</a:t>
            </a:r>
          </a:p>
        </p:txBody>
      </p:sp>
      <p:sp>
        <p:nvSpPr>
          <p:cNvPr id="39939" name="Rectangle 3"/>
          <p:cNvSpPr>
            <a:spLocks noGrp="1" noChangeArrowheads="1"/>
          </p:cNvSpPr>
          <p:nvPr>
            <p:ph type="body" idx="1"/>
          </p:nvPr>
        </p:nvSpPr>
        <p:spPr/>
        <p:txBody>
          <a:bodyPr/>
          <a:lstStyle/>
          <a:p>
            <a:pPr>
              <a:lnSpc>
                <a:spcPct val="90000"/>
              </a:lnSpc>
            </a:pPr>
            <a:r>
              <a:rPr lang="en-US" b="1" dirty="0"/>
              <a:t>FORSAKING</a:t>
            </a:r>
            <a:r>
              <a:rPr lang="en-US" dirty="0"/>
              <a:t> – abandon, desert, to leave surviving</a:t>
            </a:r>
          </a:p>
          <a:p>
            <a:pPr>
              <a:lnSpc>
                <a:spcPct val="90000"/>
              </a:lnSpc>
            </a:pPr>
            <a:r>
              <a:rPr lang="en-US" b="1" dirty="0"/>
              <a:t>ASSEMBLING</a:t>
            </a:r>
            <a:r>
              <a:rPr lang="en-US" dirty="0"/>
              <a:t> – gathering together (of ourselves)</a:t>
            </a:r>
          </a:p>
          <a:p>
            <a:pPr lvl="1">
              <a:lnSpc>
                <a:spcPct val="90000"/>
              </a:lnSpc>
            </a:pPr>
            <a:r>
              <a:rPr lang="en-US" dirty="0"/>
              <a:t>all religious gatherings of </a:t>
            </a:r>
            <a:r>
              <a:rPr lang="en-US" dirty="0" smtClean="0"/>
              <a:t>Christians in the congregation where we are members</a:t>
            </a:r>
            <a:endParaRPr lang="en-US" dirty="0"/>
          </a:p>
          <a:p>
            <a:pPr>
              <a:lnSpc>
                <a:spcPct val="90000"/>
              </a:lnSpc>
            </a:pPr>
            <a:r>
              <a:rPr lang="en-US" b="1" dirty="0"/>
              <a:t>THE MANNER OF SOME</a:t>
            </a:r>
          </a:p>
          <a:p>
            <a:pPr lvl="1">
              <a:lnSpc>
                <a:spcPct val="90000"/>
              </a:lnSpc>
            </a:pPr>
            <a:r>
              <a:rPr lang="en-US" dirty="0"/>
              <a:t>“habit” (New American Standard Greek Lexicon)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1993" name="Rectangle 9"/>
          <p:cNvSpPr>
            <a:spLocks noChangeArrowheads="1"/>
          </p:cNvSpPr>
          <p:nvPr/>
        </p:nvSpPr>
        <p:spPr bwMode="auto">
          <a:xfrm>
            <a:off x="5715000" y="4876800"/>
            <a:ext cx="3200400" cy="4572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41992" name="Rectangle 8"/>
          <p:cNvSpPr>
            <a:spLocks noChangeArrowheads="1"/>
          </p:cNvSpPr>
          <p:nvPr/>
        </p:nvSpPr>
        <p:spPr bwMode="auto">
          <a:xfrm>
            <a:off x="3200400" y="4146550"/>
            <a:ext cx="3733800" cy="4572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41990" name="Rectangle 6"/>
          <p:cNvSpPr>
            <a:spLocks noChangeArrowheads="1"/>
          </p:cNvSpPr>
          <p:nvPr/>
        </p:nvSpPr>
        <p:spPr bwMode="auto">
          <a:xfrm>
            <a:off x="6629400" y="3429000"/>
            <a:ext cx="2286000"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988" name="Rectangle 4"/>
          <p:cNvSpPr>
            <a:spLocks noChangeArrowheads="1"/>
          </p:cNvSpPr>
          <p:nvPr/>
        </p:nvSpPr>
        <p:spPr bwMode="auto">
          <a:xfrm>
            <a:off x="4908550" y="3429000"/>
            <a:ext cx="8382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986" name="Rectangle 2"/>
          <p:cNvSpPr>
            <a:spLocks noGrp="1" noChangeArrowheads="1"/>
          </p:cNvSpPr>
          <p:nvPr>
            <p:ph type="title"/>
          </p:nvPr>
        </p:nvSpPr>
        <p:spPr/>
        <p:txBody>
          <a:bodyPr/>
          <a:lstStyle/>
          <a:p>
            <a:r>
              <a:rPr lang="en-US" sz="5400" dirty="0">
                <a:solidFill>
                  <a:schemeClr val="tx1"/>
                </a:solidFill>
                <a:latin typeface="Chinese Rocks" pitchFamily="2" charset="0"/>
              </a:rPr>
              <a:t>Can Make You Lost!</a:t>
            </a:r>
          </a:p>
        </p:txBody>
      </p:sp>
      <p:sp>
        <p:nvSpPr>
          <p:cNvPr id="41987" name="Rectangle 3"/>
          <p:cNvSpPr>
            <a:spLocks noGrp="1" noChangeArrowheads="1"/>
          </p:cNvSpPr>
          <p:nvPr>
            <p:ph type="body" idx="1"/>
          </p:nvPr>
        </p:nvSpPr>
        <p:spPr/>
        <p:txBody>
          <a:bodyPr/>
          <a:lstStyle/>
          <a:p>
            <a:r>
              <a:rPr lang="en-US" sz="2800"/>
              <a:t>To neglect the assembling of saints is to SIN!</a:t>
            </a:r>
          </a:p>
          <a:p>
            <a:r>
              <a:rPr lang="en-US" sz="2800"/>
              <a:t>God always held those who forsook the religious assemblies with contempt</a:t>
            </a:r>
          </a:p>
          <a:p>
            <a:pPr lvl="1"/>
            <a:r>
              <a:rPr lang="en-US" sz="2400"/>
              <a:t>“But the man who is clean and is not on a journey, and ceases to keep the Passover, that same person shall be cut off from among his people, because he did not bring the offering of the LORD at its appointed time; that man shall bear his sin” (Num. 9:13)</a:t>
            </a:r>
          </a:p>
        </p:txBody>
      </p:sp>
      <p:sp>
        <p:nvSpPr>
          <p:cNvPr id="41989" name="Text Box 5"/>
          <p:cNvSpPr txBox="1">
            <a:spLocks noChangeArrowheads="1"/>
          </p:cNvSpPr>
          <p:nvPr/>
        </p:nvSpPr>
        <p:spPr bwMode="auto">
          <a:xfrm>
            <a:off x="2209800" y="5715000"/>
            <a:ext cx="3694113" cy="457200"/>
          </a:xfrm>
          <a:prstGeom prst="rect">
            <a:avLst/>
          </a:prstGeom>
          <a:solidFill>
            <a:schemeClr val="tx1"/>
          </a:solidFill>
          <a:ln w="9525">
            <a:noFill/>
            <a:miter lim="800000"/>
            <a:headEnd/>
            <a:tailEnd/>
          </a:ln>
          <a:effectLst/>
        </p:spPr>
        <p:txBody>
          <a:bodyPr wrap="none">
            <a:spAutoFit/>
          </a:bodyPr>
          <a:lstStyle/>
          <a:p>
            <a:r>
              <a:rPr lang="en-US" sz="2400">
                <a:solidFill>
                  <a:schemeClr val="accent1"/>
                </a:solidFill>
                <a:latin typeface="Arial" pitchFamily="34" charset="0"/>
              </a:rPr>
              <a:t>not defiled by a dead man</a:t>
            </a:r>
          </a:p>
        </p:txBody>
      </p:sp>
      <p:sp>
        <p:nvSpPr>
          <p:cNvPr id="41991" name="Text Box 7"/>
          <p:cNvSpPr txBox="1">
            <a:spLocks noChangeArrowheads="1"/>
          </p:cNvSpPr>
          <p:nvPr/>
        </p:nvSpPr>
        <p:spPr bwMode="auto">
          <a:xfrm>
            <a:off x="168275" y="6172200"/>
            <a:ext cx="5726113" cy="457200"/>
          </a:xfrm>
          <a:prstGeom prst="rect">
            <a:avLst/>
          </a:prstGeom>
          <a:solidFill>
            <a:schemeClr val="tx1"/>
          </a:solidFill>
          <a:ln w="9525">
            <a:noFill/>
            <a:miter lim="800000"/>
            <a:headEnd/>
            <a:tailEnd/>
          </a:ln>
          <a:effectLst/>
        </p:spPr>
        <p:txBody>
          <a:bodyPr wrap="none">
            <a:spAutoFit/>
          </a:bodyPr>
          <a:lstStyle/>
          <a:p>
            <a:r>
              <a:rPr lang="en-US" sz="2400">
                <a:solidFill>
                  <a:schemeClr val="bg1"/>
                </a:solidFill>
                <a:latin typeface="Arial" pitchFamily="34" charset="0"/>
              </a:rPr>
              <a:t>not hung up too far away from Jerusalem</a:t>
            </a:r>
          </a:p>
        </p:txBody>
      </p:sp>
      <p:sp>
        <p:nvSpPr>
          <p:cNvPr id="41994" name="Text Box 10"/>
          <p:cNvSpPr txBox="1">
            <a:spLocks noChangeArrowheads="1"/>
          </p:cNvSpPr>
          <p:nvPr/>
        </p:nvSpPr>
        <p:spPr bwMode="auto">
          <a:xfrm>
            <a:off x="5943600" y="5715000"/>
            <a:ext cx="3200400" cy="946150"/>
          </a:xfrm>
          <a:prstGeom prst="rect">
            <a:avLst/>
          </a:prstGeom>
          <a:solidFill>
            <a:schemeClr val="tx1"/>
          </a:solidFill>
          <a:ln w="9525">
            <a:noFill/>
            <a:miter lim="800000"/>
            <a:headEnd/>
            <a:tailEnd/>
          </a:ln>
          <a:effectLst/>
        </p:spPr>
        <p:txBody>
          <a:bodyPr>
            <a:spAutoFit/>
          </a:bodyPr>
          <a:lstStyle/>
          <a:p>
            <a:pPr algn="ctr">
              <a:spcBef>
                <a:spcPct val="50000"/>
              </a:spcBef>
            </a:pPr>
            <a:r>
              <a:rPr lang="en-US" sz="2800">
                <a:solidFill>
                  <a:schemeClr val="folHlink"/>
                </a:solidFill>
                <a:latin typeface="Arial" pitchFamily="34" charset="0"/>
              </a:rPr>
              <a:t>shall die, be lost and condemned</a:t>
            </a:r>
          </a:p>
        </p:txBody>
      </p:sp>
      <p:grpSp>
        <p:nvGrpSpPr>
          <p:cNvPr id="41998" name="Group 14"/>
          <p:cNvGrpSpPr>
            <a:grpSpLocks/>
          </p:cNvGrpSpPr>
          <p:nvPr/>
        </p:nvGrpSpPr>
        <p:grpSpPr bwMode="auto">
          <a:xfrm>
            <a:off x="0" y="4267200"/>
            <a:ext cx="2128838" cy="1752600"/>
            <a:chOff x="0" y="2688"/>
            <a:chExt cx="1341" cy="1104"/>
          </a:xfrm>
        </p:grpSpPr>
        <p:sp>
          <p:nvSpPr>
            <p:cNvPr id="41995" name="Text Box 11"/>
            <p:cNvSpPr txBox="1">
              <a:spLocks noChangeArrowheads="1"/>
            </p:cNvSpPr>
            <p:nvPr/>
          </p:nvSpPr>
          <p:spPr bwMode="auto">
            <a:xfrm>
              <a:off x="0" y="2688"/>
              <a:ext cx="1152" cy="602"/>
            </a:xfrm>
            <a:prstGeom prst="rect">
              <a:avLst/>
            </a:prstGeom>
            <a:solidFill>
              <a:schemeClr val="tx1"/>
            </a:solidFill>
            <a:ln w="9525">
              <a:solidFill>
                <a:srgbClr val="FFFFFF"/>
              </a:solidFill>
              <a:miter lim="800000"/>
              <a:headEnd/>
              <a:tailEnd/>
            </a:ln>
            <a:effectLst/>
          </p:spPr>
          <p:txBody>
            <a:bodyPr>
              <a:spAutoFit/>
            </a:bodyPr>
            <a:lstStyle/>
            <a:p>
              <a:pPr algn="ctr">
                <a:spcBef>
                  <a:spcPct val="50000"/>
                </a:spcBef>
              </a:pPr>
              <a:r>
                <a:rPr lang="en-US" sz="2800">
                  <a:solidFill>
                    <a:srgbClr val="FFFFFF"/>
                  </a:solidFill>
                  <a:latin typeface="Tempus Sans ITC" pitchFamily="82" charset="0"/>
                </a:rPr>
                <a:t>legitimate reasons</a:t>
              </a:r>
            </a:p>
          </p:txBody>
        </p:sp>
        <p:sp>
          <p:nvSpPr>
            <p:cNvPr id="41996" name="Line 12"/>
            <p:cNvSpPr>
              <a:spLocks noChangeShapeType="1"/>
            </p:cNvSpPr>
            <p:nvPr/>
          </p:nvSpPr>
          <p:spPr bwMode="auto">
            <a:xfrm>
              <a:off x="1151" y="3264"/>
              <a:ext cx="190" cy="288"/>
            </a:xfrm>
            <a:prstGeom prst="line">
              <a:avLst/>
            </a:prstGeom>
            <a:noFill/>
            <a:ln w="38100">
              <a:solidFill>
                <a:schemeClr val="tx1"/>
              </a:solidFill>
              <a:round/>
              <a:headEnd/>
              <a:tailEnd type="stealth" w="lg" len="lg"/>
            </a:ln>
            <a:effectLst/>
          </p:spPr>
          <p:txBody>
            <a:bodyPr/>
            <a:lstStyle/>
            <a:p>
              <a:endParaRPr lang="en-US"/>
            </a:p>
          </p:txBody>
        </p:sp>
        <p:sp>
          <p:nvSpPr>
            <p:cNvPr id="41997" name="Line 13"/>
            <p:cNvSpPr>
              <a:spLocks noChangeShapeType="1"/>
            </p:cNvSpPr>
            <p:nvPr/>
          </p:nvSpPr>
          <p:spPr bwMode="auto">
            <a:xfrm>
              <a:off x="816" y="3264"/>
              <a:ext cx="336" cy="528"/>
            </a:xfrm>
            <a:prstGeom prst="line">
              <a:avLst/>
            </a:prstGeom>
            <a:noFill/>
            <a:ln w="38100">
              <a:solidFill>
                <a:schemeClr val="tx1"/>
              </a:solidFill>
              <a:round/>
              <a:headEnd/>
              <a:tailEnd type="stealth" w="lg" len="lg"/>
            </a:ln>
            <a:effectLst/>
          </p:spPr>
          <p:txBody>
            <a:bodyPr/>
            <a:lstStyle/>
            <a:p>
              <a:endParaRPr lang="en-US"/>
            </a:p>
          </p:txBody>
        </p:sp>
      </p:grpSp>
      <p:sp>
        <p:nvSpPr>
          <p:cNvPr id="41999" name="Line 15"/>
          <p:cNvSpPr>
            <a:spLocks noChangeShapeType="1"/>
          </p:cNvSpPr>
          <p:nvPr/>
        </p:nvSpPr>
        <p:spPr bwMode="auto">
          <a:xfrm>
            <a:off x="7239000" y="5334000"/>
            <a:ext cx="0" cy="228600"/>
          </a:xfrm>
          <a:prstGeom prst="line">
            <a:avLst/>
          </a:prstGeom>
          <a:noFill/>
          <a:ln w="38100">
            <a:solidFill>
              <a:schemeClr val="tx1"/>
            </a:solidFill>
            <a:round/>
            <a:headEnd/>
            <a:tailEnd type="stealth" w="lg" len="lg"/>
          </a:ln>
          <a:effectLst/>
        </p:spPr>
        <p:txBody>
          <a:bodyPr/>
          <a:lstStyle/>
          <a:p>
            <a:endParaRPr lang="en-US"/>
          </a:p>
        </p:txBody>
      </p:sp>
      <p:sp>
        <p:nvSpPr>
          <p:cNvPr id="42000" name="Text Box 16"/>
          <p:cNvSpPr txBox="1">
            <a:spLocks noChangeArrowheads="1"/>
          </p:cNvSpPr>
          <p:nvPr/>
        </p:nvSpPr>
        <p:spPr bwMode="auto">
          <a:xfrm>
            <a:off x="1584325" y="-185738"/>
            <a:ext cx="2680542" cy="830997"/>
          </a:xfrm>
          <a:prstGeom prst="rect">
            <a:avLst/>
          </a:prstGeom>
          <a:noFill/>
          <a:ln w="38100">
            <a:noFill/>
            <a:miter lim="800000"/>
            <a:headEnd/>
            <a:tailEnd type="none" w="lg" len="lg"/>
          </a:ln>
          <a:effectLst/>
        </p:spPr>
        <p:txBody>
          <a:bodyPr wrap="none">
            <a:spAutoFit/>
          </a:bodyPr>
          <a:lstStyle/>
          <a:p>
            <a:r>
              <a:rPr lang="en-US" sz="4800" dirty="0">
                <a:latin typeface="JI-Photon" pitchFamily="2" charset="0"/>
              </a:rPr>
              <a:t>forsaking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wedge">
                                      <p:cBhvr>
                                        <p:cTn id="19" dur="2000"/>
                                        <p:tgtEl>
                                          <p:spTgt spid="419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fade">
                                      <p:cBhvr>
                                        <p:cTn id="22" dur="2000"/>
                                        <p:tgtEl>
                                          <p:spTgt spid="4198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wedge">
                                      <p:cBhvr>
                                        <p:cTn id="27" dur="2000"/>
                                        <p:tgtEl>
                                          <p:spTgt spid="419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991"/>
                                        </p:tgtEl>
                                        <p:attrNameLst>
                                          <p:attrName>style.visibility</p:attrName>
                                        </p:attrNameLst>
                                      </p:cBhvr>
                                      <p:to>
                                        <p:strVal val="visible"/>
                                      </p:to>
                                    </p:set>
                                    <p:animEffect transition="in" filter="fade">
                                      <p:cBhvr>
                                        <p:cTn id="30" dur="2000"/>
                                        <p:tgtEl>
                                          <p:spTgt spid="4199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1998"/>
                                        </p:tgtEl>
                                        <p:attrNameLst>
                                          <p:attrName>style.visibility</p:attrName>
                                        </p:attrNameLst>
                                      </p:cBhvr>
                                      <p:to>
                                        <p:strVal val="visible"/>
                                      </p:to>
                                    </p:set>
                                    <p:animEffect transition="in" filter="strips(downRight)">
                                      <p:cBhvr>
                                        <p:cTn id="35" dur="500"/>
                                        <p:tgtEl>
                                          <p:spTgt spid="41998"/>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1993"/>
                                        </p:tgtEl>
                                        <p:attrNameLst>
                                          <p:attrName>style.visibility</p:attrName>
                                        </p:attrNameLst>
                                      </p:cBhvr>
                                      <p:to>
                                        <p:strVal val="visible"/>
                                      </p:to>
                                    </p:set>
                                    <p:animEffect transition="in" filter="wedge">
                                      <p:cBhvr>
                                        <p:cTn id="40" dur="2000"/>
                                        <p:tgtEl>
                                          <p:spTgt spid="41993"/>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41992"/>
                                        </p:tgtEl>
                                        <p:attrNameLst>
                                          <p:attrName>style.visibility</p:attrName>
                                        </p:attrNameLst>
                                      </p:cBhvr>
                                      <p:to>
                                        <p:strVal val="visible"/>
                                      </p:to>
                                    </p:set>
                                    <p:animEffect transition="in" filter="wedge">
                                      <p:cBhvr>
                                        <p:cTn id="43" dur="2000"/>
                                        <p:tgtEl>
                                          <p:spTgt spid="419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994"/>
                                        </p:tgtEl>
                                        <p:attrNameLst>
                                          <p:attrName>style.visibility</p:attrName>
                                        </p:attrNameLst>
                                      </p:cBhvr>
                                      <p:to>
                                        <p:strVal val="visible"/>
                                      </p:to>
                                    </p:set>
                                    <p:animEffect transition="in" filter="fade">
                                      <p:cBhvr>
                                        <p:cTn id="46" dur="2000"/>
                                        <p:tgtEl>
                                          <p:spTgt spid="419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999"/>
                                        </p:tgtEl>
                                        <p:attrNameLst>
                                          <p:attrName>style.visibility</p:attrName>
                                        </p:attrNameLst>
                                      </p:cBhvr>
                                      <p:to>
                                        <p:strVal val="visible"/>
                                      </p:to>
                                    </p:set>
                                    <p:animEffect transition="in" filter="fade">
                                      <p:cBhvr>
                                        <p:cTn id="49" dur="20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2" grpId="0" animBg="1"/>
      <p:bldP spid="41990" grpId="0" animBg="1"/>
      <p:bldP spid="41988" grpId="0" animBg="1"/>
      <p:bldP spid="41989" grpId="0" animBg="1"/>
      <p:bldP spid="41991" grpId="0" animBg="1"/>
      <p:bldP spid="41994" grpId="0" animBg="1"/>
      <p:bldP spid="419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solidFill>
                  <a:schemeClr val="accent6">
                    <a:lumMod val="75000"/>
                  </a:schemeClr>
                </a:solidFill>
              </a:rPr>
              <a:t>Ways People Forsake</a:t>
            </a:r>
          </a:p>
        </p:txBody>
      </p:sp>
      <p:sp>
        <p:nvSpPr>
          <p:cNvPr id="44035" name="Rectangle 3"/>
          <p:cNvSpPr>
            <a:spLocks noGrp="1" noChangeArrowheads="1"/>
          </p:cNvSpPr>
          <p:nvPr>
            <p:ph type="body" idx="1"/>
          </p:nvPr>
        </p:nvSpPr>
        <p:spPr>
          <a:xfrm>
            <a:off x="1370013" y="1981200"/>
            <a:ext cx="7772400" cy="4876800"/>
          </a:xfrm>
        </p:spPr>
        <p:txBody>
          <a:bodyPr/>
          <a:lstStyle/>
          <a:p>
            <a:pPr marL="609600" indent="-609600">
              <a:buFontTx/>
              <a:buAutoNum type="arabicPeriod"/>
            </a:pPr>
            <a:r>
              <a:rPr lang="en-US" sz="2800" b="1" dirty="0"/>
              <a:t>attending the “Mattress Springs Church of Christ”</a:t>
            </a:r>
          </a:p>
          <a:p>
            <a:pPr marL="990600" lvl="1" indent="-533400"/>
            <a:r>
              <a:rPr lang="en-US" sz="2400" b="1" dirty="0"/>
              <a:t>too tired to get up</a:t>
            </a:r>
          </a:p>
          <a:p>
            <a:pPr marL="609600" indent="-609600">
              <a:buFontTx/>
              <a:buAutoNum type="arabicPeriod"/>
            </a:pPr>
            <a:r>
              <a:rPr lang="en-US" sz="2800" b="1" dirty="0"/>
              <a:t>seeks first </a:t>
            </a:r>
            <a:r>
              <a:rPr lang="en-US" sz="2800" b="1" dirty="0" smtClean="0"/>
              <a:t>money rather than the kingdom of God</a:t>
            </a:r>
            <a:endParaRPr lang="en-US" sz="2800" b="1" dirty="0"/>
          </a:p>
          <a:p>
            <a:pPr marL="990600" lvl="1" indent="-533400"/>
            <a:r>
              <a:rPr lang="en-US" sz="2400" b="1" dirty="0"/>
              <a:t>“gladly” takes extra hours at the </a:t>
            </a:r>
            <a:r>
              <a:rPr lang="en-US" sz="2400" b="1" dirty="0" smtClean="0"/>
              <a:t>job when it conflicts with worship</a:t>
            </a:r>
            <a:endParaRPr lang="en-US" sz="2400" b="1" dirty="0"/>
          </a:p>
          <a:p>
            <a:pPr marL="990600" lvl="1" indent="-533400"/>
            <a:r>
              <a:rPr lang="en-US" sz="2400" b="1" dirty="0"/>
              <a:t>“gladly” takes a job that will take him/her away from the worship </a:t>
            </a:r>
            <a:r>
              <a:rPr lang="en-US" sz="2400" b="1" dirty="0" smtClean="0"/>
              <a:t>services</a:t>
            </a:r>
          </a:p>
          <a:p>
            <a:pPr marL="1390650" lvl="2" indent="-533400"/>
            <a:r>
              <a:rPr lang="en-US" sz="2000" b="1" dirty="0" smtClean="0"/>
              <a:t>Never works with the employer to remedy the conflict</a:t>
            </a:r>
            <a:endParaRPr lang="en-US" sz="2000" b="1" dirty="0"/>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chemeClr val="accent6">
                    <a:lumMod val="75000"/>
                  </a:schemeClr>
                </a:solidFill>
              </a:rPr>
              <a:t>Ways People Forsake</a:t>
            </a:r>
          </a:p>
        </p:txBody>
      </p:sp>
      <p:sp>
        <p:nvSpPr>
          <p:cNvPr id="45059" name="Rectangle 3"/>
          <p:cNvSpPr>
            <a:spLocks noGrp="1" noChangeArrowheads="1"/>
          </p:cNvSpPr>
          <p:nvPr>
            <p:ph type="body" idx="1"/>
          </p:nvPr>
        </p:nvSpPr>
        <p:spPr>
          <a:xfrm>
            <a:off x="1370013" y="1981200"/>
            <a:ext cx="7772400" cy="4876800"/>
          </a:xfrm>
        </p:spPr>
        <p:txBody>
          <a:bodyPr/>
          <a:lstStyle/>
          <a:p>
            <a:pPr marL="609600" indent="-609600">
              <a:lnSpc>
                <a:spcPct val="90000"/>
              </a:lnSpc>
              <a:buFontTx/>
              <a:buAutoNum type="arabicPeriod" startAt="3"/>
            </a:pPr>
            <a:r>
              <a:rPr lang="en-US" sz="2400" b="1" dirty="0"/>
              <a:t>s</a:t>
            </a:r>
            <a:r>
              <a:rPr lang="en-US" sz="2400" b="1" dirty="0" smtClean="0"/>
              <a:t>eeks to recreate, even if it is </a:t>
            </a:r>
            <a:r>
              <a:rPr lang="en-US" sz="2400" b="1" dirty="0"/>
              <a:t>away from God</a:t>
            </a:r>
          </a:p>
          <a:p>
            <a:pPr marL="990600" lvl="1" indent="-533400">
              <a:lnSpc>
                <a:spcPct val="90000"/>
              </a:lnSpc>
            </a:pPr>
            <a:r>
              <a:rPr lang="en-US" sz="2000" b="1" dirty="0"/>
              <a:t>pretends he is a church by taking the elements of the Lord’s Supper with him on his </a:t>
            </a:r>
            <a:r>
              <a:rPr lang="en-US" sz="2000" b="1" dirty="0" smtClean="0"/>
              <a:t>pleasure trip</a:t>
            </a:r>
            <a:endParaRPr lang="en-US" sz="2000" b="1" dirty="0"/>
          </a:p>
          <a:p>
            <a:pPr marL="990600" lvl="1" indent="-533400">
              <a:lnSpc>
                <a:spcPct val="90000"/>
              </a:lnSpc>
            </a:pPr>
            <a:r>
              <a:rPr lang="en-US" sz="2000" b="1" dirty="0"/>
              <a:t>doesn’t bother searching for a sound church to worship with when gone</a:t>
            </a:r>
          </a:p>
          <a:p>
            <a:pPr marL="990600" lvl="1" indent="-533400">
              <a:lnSpc>
                <a:spcPct val="90000"/>
              </a:lnSpc>
            </a:pPr>
            <a:r>
              <a:rPr lang="en-US" sz="2000" b="1" dirty="0" smtClean="0"/>
              <a:t>also “vacations away” from his duty to give</a:t>
            </a:r>
            <a:endParaRPr lang="en-US" sz="2000" b="1" dirty="0"/>
          </a:p>
          <a:p>
            <a:pPr marL="609600" indent="-609600">
              <a:lnSpc>
                <a:spcPct val="90000"/>
              </a:lnSpc>
              <a:buFontTx/>
              <a:buAutoNum type="arabicPeriod" startAt="3"/>
            </a:pPr>
            <a:r>
              <a:rPr lang="en-US" sz="2400" b="1" dirty="0" smtClean="0"/>
              <a:t>little or no concern </a:t>
            </a:r>
            <a:r>
              <a:rPr lang="en-US" sz="2400" b="1" dirty="0"/>
              <a:t>about “Bible study”</a:t>
            </a:r>
          </a:p>
          <a:p>
            <a:pPr marL="990600" lvl="1" indent="-533400">
              <a:lnSpc>
                <a:spcPct val="90000"/>
              </a:lnSpc>
            </a:pPr>
            <a:r>
              <a:rPr lang="en-US" sz="2000" b="1" dirty="0" smtClean="0"/>
              <a:t>just getting </a:t>
            </a:r>
            <a:r>
              <a:rPr lang="en-US" sz="2000" b="1" dirty="0"/>
              <a:t>to </a:t>
            </a:r>
            <a:r>
              <a:rPr lang="en-US" sz="2000" b="1" dirty="0" smtClean="0"/>
              <a:t>“worship</a:t>
            </a:r>
            <a:r>
              <a:rPr lang="en-US" sz="2000" b="1" dirty="0"/>
              <a:t> </a:t>
            </a:r>
            <a:r>
              <a:rPr lang="en-US" sz="2000" b="1" dirty="0" smtClean="0"/>
              <a:t>service” is all that matters</a:t>
            </a:r>
            <a:endParaRPr lang="en-US" sz="2000" b="1" dirty="0"/>
          </a:p>
          <a:p>
            <a:pPr marL="990600" lvl="1" indent="-533400">
              <a:lnSpc>
                <a:spcPct val="90000"/>
              </a:lnSpc>
            </a:pPr>
            <a:r>
              <a:rPr lang="en-US" sz="2000" b="1" dirty="0"/>
              <a:t>do as little as </a:t>
            </a:r>
            <a:r>
              <a:rPr lang="en-US" sz="2000" b="1" dirty="0" smtClean="0"/>
              <a:t>possible, concerned with minimum</a:t>
            </a:r>
            <a:r>
              <a:rPr lang="en-US" sz="2000" b="1" dirty="0"/>
              <a:t/>
            </a:r>
            <a:br>
              <a:rPr lang="en-US" sz="2000" b="1" dirty="0"/>
            </a:br>
            <a:r>
              <a:rPr lang="en-US" sz="2000" b="1" dirty="0" smtClean="0"/>
              <a:t>service</a:t>
            </a:r>
          </a:p>
          <a:p>
            <a:pPr marL="590550" indent="-533400">
              <a:lnSpc>
                <a:spcPct val="90000"/>
              </a:lnSpc>
              <a:buFont typeface="+mj-lt"/>
              <a:buAutoNum type="arabicPeriod" startAt="5"/>
            </a:pPr>
            <a:r>
              <a:rPr lang="en-US" sz="2400" b="1" dirty="0" smtClean="0"/>
              <a:t>Sunday Sickness</a:t>
            </a:r>
            <a:endParaRPr lang="en-US" sz="2400" b="1" dirty="0"/>
          </a:p>
        </p:txBody>
      </p:sp>
      <p:pic>
        <p:nvPicPr>
          <p:cNvPr id="45060" name="Picture 4" descr="MCj01572170000[1]"/>
          <p:cNvPicPr>
            <a:picLocks noChangeAspect="1" noChangeArrowheads="1"/>
          </p:cNvPicPr>
          <p:nvPr/>
        </p:nvPicPr>
        <p:blipFill>
          <a:blip r:embed="rId3"/>
          <a:srcRect/>
          <a:stretch>
            <a:fillRect/>
          </a:stretch>
        </p:blipFill>
        <p:spPr bwMode="auto">
          <a:xfrm>
            <a:off x="228600" y="2514600"/>
            <a:ext cx="1228725" cy="1812925"/>
          </a:xfrm>
          <a:prstGeom prst="rect">
            <a:avLst/>
          </a:prstGeom>
          <a:noFill/>
        </p:spPr>
      </p:pic>
      <p:pic>
        <p:nvPicPr>
          <p:cNvPr id="45061" name="Picture 5" descr="MCj04080460000[1]"/>
          <p:cNvPicPr>
            <a:picLocks noChangeAspect="1" noChangeArrowheads="1"/>
          </p:cNvPicPr>
          <p:nvPr/>
        </p:nvPicPr>
        <p:blipFill>
          <a:blip r:embed="rId4"/>
          <a:srcRect/>
          <a:stretch>
            <a:fillRect/>
          </a:stretch>
        </p:blipFill>
        <p:spPr bwMode="auto">
          <a:xfrm>
            <a:off x="7423150" y="4895850"/>
            <a:ext cx="1720850" cy="203835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Why People </a:t>
            </a:r>
            <a:r>
              <a:rPr lang="en-US" dirty="0"/>
              <a:t>Forsake</a:t>
            </a:r>
          </a:p>
        </p:txBody>
      </p:sp>
      <p:sp>
        <p:nvSpPr>
          <p:cNvPr id="44035" name="Rectangle 3"/>
          <p:cNvSpPr>
            <a:spLocks noGrp="1" noChangeArrowheads="1"/>
          </p:cNvSpPr>
          <p:nvPr>
            <p:ph type="body" idx="1"/>
          </p:nvPr>
        </p:nvSpPr>
        <p:spPr>
          <a:xfrm>
            <a:off x="1370013" y="1981200"/>
            <a:ext cx="7392987" cy="4114800"/>
          </a:xfrm>
        </p:spPr>
        <p:txBody>
          <a:bodyPr/>
          <a:lstStyle/>
          <a:p>
            <a:r>
              <a:rPr lang="en-US" b="1" dirty="0" smtClean="0"/>
              <a:t>Forsaking is sin, but other sins lead to the action</a:t>
            </a:r>
          </a:p>
          <a:p>
            <a:pPr lvl="1"/>
            <a:r>
              <a:rPr lang="en-US" b="1" dirty="0" smtClean="0"/>
              <a:t>Not seeking first the kingdom of God (Matt. 6:33)</a:t>
            </a:r>
          </a:p>
          <a:p>
            <a:pPr lvl="1"/>
            <a:r>
              <a:rPr lang="en-US" b="1" dirty="0" smtClean="0"/>
              <a:t>Loving anything more than God will lead away from congregational gatherings (Mk. 12:30)</a:t>
            </a:r>
          </a:p>
          <a:p>
            <a:pPr lvl="2"/>
            <a:r>
              <a:rPr lang="en-US" b="1" dirty="0" smtClean="0"/>
              <a:t>We create idols when we place anything before God</a:t>
            </a:r>
            <a:endParaRPr lang="en-US" b="1" dirty="0"/>
          </a:p>
        </p:txBody>
      </p:sp>
    </p:spTree>
    <p:extLst>
      <p:ext uri="{BB962C8B-B14F-4D97-AF65-F5344CB8AC3E}">
        <p14:creationId xmlns:p14="http://schemas.microsoft.com/office/powerpoint/2010/main" val="29885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5:8-10</a:t>
            </a:r>
            <a:endParaRPr lang="en-US" dirty="0"/>
          </a:p>
        </p:txBody>
      </p:sp>
      <p:sp>
        <p:nvSpPr>
          <p:cNvPr id="3" name="Content Placeholder 2"/>
          <p:cNvSpPr>
            <a:spLocks noGrp="1"/>
          </p:cNvSpPr>
          <p:nvPr>
            <p:ph idx="1"/>
          </p:nvPr>
        </p:nvSpPr>
        <p:spPr>
          <a:xfrm>
            <a:off x="1370013" y="1905000"/>
            <a:ext cx="7772400" cy="4953000"/>
          </a:xfrm>
        </p:spPr>
        <p:txBody>
          <a:bodyPr>
            <a:normAutofit fontScale="85000" lnSpcReduction="10000"/>
          </a:bodyPr>
          <a:lstStyle/>
          <a:p>
            <a:r>
              <a:rPr lang="en-US" dirty="0"/>
              <a:t>8  ‘You shall not make for yourself a carved image—any likeness of anything that is in heaven above, or that is in the earth beneath, or that is in the water under the earth;</a:t>
            </a:r>
          </a:p>
          <a:p>
            <a:r>
              <a:rPr lang="en-US" dirty="0"/>
              <a:t>9  you shall not bow down to them nor serve them. For I, the LORD your God, am a jealous God, visiting the iniquity of the fathers upon the children to the third and fourth generations </a:t>
            </a:r>
            <a:r>
              <a:rPr lang="en-US" dirty="0">
                <a:effectLst>
                  <a:glow rad="63500">
                    <a:schemeClr val="accent2">
                      <a:satMod val="175000"/>
                      <a:alpha val="40000"/>
                    </a:schemeClr>
                  </a:glow>
                </a:effectLst>
              </a:rPr>
              <a:t>of those who hate Me,</a:t>
            </a:r>
          </a:p>
          <a:p>
            <a:r>
              <a:rPr lang="en-US" dirty="0"/>
              <a:t>10  but showing mercy to thousands, to </a:t>
            </a:r>
            <a:r>
              <a:rPr lang="en-US" dirty="0">
                <a:effectLst>
                  <a:glow rad="101600">
                    <a:srgbClr val="92D050">
                      <a:alpha val="60000"/>
                    </a:srgbClr>
                  </a:glow>
                </a:effectLst>
              </a:rPr>
              <a:t>those who love Me </a:t>
            </a:r>
            <a:r>
              <a:rPr lang="en-US" dirty="0"/>
              <a:t>and keep My commandments</a:t>
            </a:r>
            <a:r>
              <a:rPr lang="en-US" dirty="0" smtClean="0"/>
              <a:t>.</a:t>
            </a:r>
            <a:endParaRPr lang="en-US" dirty="0"/>
          </a:p>
        </p:txBody>
      </p:sp>
      <p:sp>
        <p:nvSpPr>
          <p:cNvPr id="4" name="Rectangle 3"/>
          <p:cNvSpPr/>
          <p:nvPr/>
        </p:nvSpPr>
        <p:spPr bwMode="auto">
          <a:xfrm>
            <a:off x="3429000" y="4983480"/>
            <a:ext cx="762000" cy="381000"/>
          </a:xfrm>
          <a:prstGeom prst="rect">
            <a:avLst/>
          </a:prstGeom>
          <a:noFill/>
          <a:ln w="38100" cap="flat" cmpd="sng" algn="ctr">
            <a:solidFill>
              <a:schemeClr val="accent6">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2438400" y="5791200"/>
            <a:ext cx="762000" cy="381000"/>
          </a:xfrm>
          <a:prstGeom prst="rect">
            <a:avLst/>
          </a:prstGeom>
          <a:noFill/>
          <a:ln w="38100" cap="flat" cmpd="sng" algn="ctr">
            <a:solidFill>
              <a:schemeClr val="accent6">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5290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143000"/>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Remedy Against Forsaking?</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609601" y="1066800"/>
            <a:ext cx="8229600" cy="5791200"/>
          </a:xfrm>
        </p:spPr>
        <p:txBody>
          <a:bodyPr>
            <a:normAutofit/>
          </a:bodyPr>
          <a:lstStyle/>
          <a:p>
            <a:pPr marL="514350" indent="-514350">
              <a:buFont typeface="+mj-lt"/>
              <a:buAutoNum type="arabicPeriod"/>
            </a:pPr>
            <a:r>
              <a:rPr lang="en-US" dirty="0" smtClean="0"/>
              <a:t>Develop a love for God that is above and beyond anything else in this life (Mk. 12:30)</a:t>
            </a:r>
          </a:p>
          <a:p>
            <a:pPr lvl="1"/>
            <a:r>
              <a:rPr lang="en-US" dirty="0" smtClean="0"/>
              <a:t>Contemplating on what God’s love has done for you (1 Jn. 4:9, 19; Eph. 1:15-18)</a:t>
            </a:r>
            <a:endParaRPr lang="en-US" dirty="0"/>
          </a:p>
          <a:p>
            <a:pPr lvl="1"/>
            <a:r>
              <a:rPr lang="en-US" dirty="0" smtClean="0"/>
              <a:t>Considering the power of the loving Creator (Ps. 33:9; Eph. 1:19-21)</a:t>
            </a:r>
          </a:p>
          <a:p>
            <a:pPr lvl="1"/>
            <a:r>
              <a:rPr lang="en-US" dirty="0" smtClean="0"/>
              <a:t>Committing your soul into His care (1 Pet. 4:19)</a:t>
            </a:r>
          </a:p>
          <a:p>
            <a:pPr lvl="1"/>
            <a:r>
              <a:rPr lang="en-US" dirty="0" smtClean="0"/>
              <a:t>Anticipating the judgment to come (2 Pet. 3:11, 12, 14)</a:t>
            </a:r>
          </a:p>
        </p:txBody>
      </p:sp>
    </p:spTree>
    <p:extLst>
      <p:ext uri="{BB962C8B-B14F-4D97-AF65-F5344CB8AC3E}">
        <p14:creationId xmlns:p14="http://schemas.microsoft.com/office/powerpoint/2010/main" val="142455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NIDAYS">
  <a:themeElements>
    <a:clrScheme name="SUNIDAYS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fontScheme name="SUNIDAY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IDAYS 1">
        <a:dk1>
          <a:srgbClr val="000000"/>
        </a:dk1>
        <a:lt1>
          <a:srgbClr val="FFCC66"/>
        </a:lt1>
        <a:dk2>
          <a:srgbClr val="996633"/>
        </a:dk2>
        <a:lt2>
          <a:srgbClr val="CC6600"/>
        </a:lt2>
        <a:accent1>
          <a:srgbClr val="FF9933"/>
        </a:accent1>
        <a:accent2>
          <a:srgbClr val="FF5050"/>
        </a:accent2>
        <a:accent3>
          <a:srgbClr val="FFE2B8"/>
        </a:accent3>
        <a:accent4>
          <a:srgbClr val="000000"/>
        </a:accent4>
        <a:accent5>
          <a:srgbClr val="FFCAAD"/>
        </a:accent5>
        <a:accent6>
          <a:srgbClr val="E74848"/>
        </a:accent6>
        <a:hlink>
          <a:srgbClr val="CC9900"/>
        </a:hlink>
        <a:folHlink>
          <a:srgbClr val="CCCCCC"/>
        </a:folHlink>
      </a:clrScheme>
      <a:clrMap bg1="lt1" tx1="dk1" bg2="lt2" tx2="dk2" accent1="accent1" accent2="accent2" accent3="accent3" accent4="accent4" accent5="accent5" accent6="accent6" hlink="hlink" folHlink="folHlink"/>
    </a:extraClrScheme>
    <a:extraClrScheme>
      <a:clrScheme name="SUNIDAYS 2">
        <a:dk1>
          <a:srgbClr val="000000"/>
        </a:dk1>
        <a:lt1>
          <a:srgbClr val="FFFFCC"/>
        </a:lt1>
        <a:dk2>
          <a:srgbClr val="996633"/>
        </a:dk2>
        <a:lt2>
          <a:srgbClr val="CC9900"/>
        </a:lt2>
        <a:accent1>
          <a:srgbClr val="FF9933"/>
        </a:accent1>
        <a:accent2>
          <a:srgbClr val="FF5050"/>
        </a:accent2>
        <a:accent3>
          <a:srgbClr val="FFFFE2"/>
        </a:accent3>
        <a:accent4>
          <a:srgbClr val="000000"/>
        </a:accent4>
        <a:accent5>
          <a:srgbClr val="FFCAAD"/>
        </a:accent5>
        <a:accent6>
          <a:srgbClr val="E74848"/>
        </a:accent6>
        <a:hlink>
          <a:srgbClr val="FFCC66"/>
        </a:hlink>
        <a:folHlink>
          <a:srgbClr val="FFFFFF"/>
        </a:folHlink>
      </a:clrScheme>
      <a:clrMap bg1="lt1" tx1="dk1" bg2="lt2" tx2="dk2" accent1="accent1" accent2="accent2" accent3="accent3" accent4="accent4" accent5="accent5" accent6="accent6" hlink="hlink" folHlink="folHlink"/>
    </a:extraClrScheme>
    <a:extraClrScheme>
      <a:clrScheme name="SUNI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IDAYS 4">
        <a:dk1>
          <a:srgbClr val="000000"/>
        </a:dk1>
        <a:lt1>
          <a:srgbClr val="F8F8F8"/>
        </a:lt1>
        <a:dk2>
          <a:srgbClr val="006600"/>
        </a:dk2>
        <a:lt2>
          <a:srgbClr val="FFCC00"/>
        </a:lt2>
        <a:accent1>
          <a:srgbClr val="9999FF"/>
        </a:accent1>
        <a:accent2>
          <a:srgbClr val="6600CC"/>
        </a:accent2>
        <a:accent3>
          <a:srgbClr val="AAB8AA"/>
        </a:accent3>
        <a:accent4>
          <a:srgbClr val="D4D4D4"/>
        </a:accent4>
        <a:accent5>
          <a:srgbClr val="CACAFF"/>
        </a:accent5>
        <a:accent6>
          <a:srgbClr val="5C00B9"/>
        </a:accent6>
        <a:hlink>
          <a:srgbClr val="009966"/>
        </a:hlink>
        <a:folHlink>
          <a:srgbClr val="003300"/>
        </a:folHlink>
      </a:clrScheme>
      <a:clrMap bg1="dk2" tx1="lt1" bg2="dk1" tx2="lt2" accent1="accent1" accent2="accent2" accent3="accent3" accent4="accent4" accent5="accent5" accent6="accent6" hlink="hlink" folHlink="folHlink"/>
    </a:extraClrScheme>
    <a:extraClrScheme>
      <a:clrScheme name="SUNIDAYS 5">
        <a:dk1>
          <a:srgbClr val="000000"/>
        </a:dk1>
        <a:lt1>
          <a:srgbClr val="F8F8F8"/>
        </a:lt1>
        <a:dk2>
          <a:srgbClr val="990099"/>
        </a:dk2>
        <a:lt2>
          <a:srgbClr val="FFCC00"/>
        </a:lt2>
        <a:accent1>
          <a:srgbClr val="9999FF"/>
        </a:accent1>
        <a:accent2>
          <a:srgbClr val="6600CC"/>
        </a:accent2>
        <a:accent3>
          <a:srgbClr val="CAAACA"/>
        </a:accent3>
        <a:accent4>
          <a:srgbClr val="D4D4D4"/>
        </a:accent4>
        <a:accent5>
          <a:srgbClr val="CACAFF"/>
        </a:accent5>
        <a:accent6>
          <a:srgbClr val="5C00B9"/>
        </a:accent6>
        <a:hlink>
          <a:srgbClr val="CC00CC"/>
        </a:hlink>
        <a:folHlink>
          <a:srgbClr val="660066"/>
        </a:folHlink>
      </a:clrScheme>
      <a:clrMap bg1="dk2" tx1="lt1" bg2="dk1" tx2="lt2" accent1="accent1" accent2="accent2" accent3="accent3" accent4="accent4" accent5="accent5" accent6="accent6" hlink="hlink" folHlink="folHlink"/>
    </a:extraClrScheme>
    <a:extraClrScheme>
      <a:clrScheme name="SUNIDAYS 6">
        <a:dk1>
          <a:srgbClr val="000000"/>
        </a:dk1>
        <a:lt1>
          <a:srgbClr val="F8F8F8"/>
        </a:lt1>
        <a:dk2>
          <a:srgbClr val="0000FF"/>
        </a:dk2>
        <a:lt2>
          <a:srgbClr val="FFCC00"/>
        </a:lt2>
        <a:accent1>
          <a:srgbClr val="0099FF"/>
        </a:accent1>
        <a:accent2>
          <a:srgbClr val="CC00CC"/>
        </a:accent2>
        <a:accent3>
          <a:srgbClr val="AAAAFF"/>
        </a:accent3>
        <a:accent4>
          <a:srgbClr val="D4D4D4"/>
        </a:accent4>
        <a:accent5>
          <a:srgbClr val="AACAFF"/>
        </a:accent5>
        <a:accent6>
          <a:srgbClr val="B900B9"/>
        </a:accent6>
        <a:hlink>
          <a:srgbClr val="3333CC"/>
        </a:hlink>
        <a:folHlink>
          <a:srgbClr val="00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NRISE">
  <a:themeElements>
    <a:clrScheme name="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SUNRI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SUNRIS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SUNRIS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UNRIS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SUNRIS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SUNRIS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o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2.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3.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4.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5.xml><?xml version="1.0" encoding="utf-8"?>
<a:themeOverride xmlns:a="http://schemas.openxmlformats.org/drawingml/2006/main">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6.xml><?xml version="1.0" encoding="utf-8"?>
<a:themeOverride xmlns:a="http://schemas.openxmlformats.org/drawingml/2006/main">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SUNIDAYS</Template>
  <TotalTime>1164</TotalTime>
  <Words>2047</Words>
  <Application>Microsoft Office PowerPoint</Application>
  <PresentationFormat>On-screen Show (4:3)</PresentationFormat>
  <Paragraphs>184</Paragraphs>
  <Slides>19</Slides>
  <Notes>16</Notes>
  <HiddenSlides>3</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19</vt:i4>
      </vt:variant>
    </vt:vector>
  </HeadingPairs>
  <TitlesOfParts>
    <vt:vector size="37" baseType="lpstr">
      <vt:lpstr>Arial</vt:lpstr>
      <vt:lpstr>Pristina</vt:lpstr>
      <vt:lpstr>Tempus Sans ITC</vt:lpstr>
      <vt:lpstr>Arial Black</vt:lpstr>
      <vt:lpstr>Trendy</vt:lpstr>
      <vt:lpstr>Segoe Print</vt:lpstr>
      <vt:lpstr>Trebuchet MS</vt:lpstr>
      <vt:lpstr>The Real Font</vt:lpstr>
      <vt:lpstr>Times New Roman</vt:lpstr>
      <vt:lpstr>Chinese Rocks</vt:lpstr>
      <vt:lpstr>JI-Photon</vt:lpstr>
      <vt:lpstr>Calibri</vt:lpstr>
      <vt:lpstr>BloodFeast</vt:lpstr>
      <vt:lpstr>Tahoma</vt:lpstr>
      <vt:lpstr>SUNIDAYS</vt:lpstr>
      <vt:lpstr>SUNRISE</vt:lpstr>
      <vt:lpstr>Default Design</vt:lpstr>
      <vt:lpstr>cross</vt:lpstr>
      <vt:lpstr>Summertime Sins</vt:lpstr>
      <vt:lpstr>PowerPoint Presentation</vt:lpstr>
      <vt:lpstr>“not forsaking the assembling of ourselves together, as is the manner of some, but exhorting one another, and so much the more as you see the Day approaching” Heb. 10:25</vt:lpstr>
      <vt:lpstr>Can Make You Lost!</vt:lpstr>
      <vt:lpstr>Ways People Forsake</vt:lpstr>
      <vt:lpstr>Ways People Forsake</vt:lpstr>
      <vt:lpstr>Why People Forsake</vt:lpstr>
      <vt:lpstr>Deuteronomy 5:8-10</vt:lpstr>
      <vt:lpstr>A Remedy Against Forsaking?</vt:lpstr>
      <vt:lpstr>A Remedy Against Forsaking?</vt:lpstr>
      <vt:lpstr>Have You Considered The Number of Sins Associated with Forsaking the Assembling of Ourselves Together?</vt:lpstr>
      <vt:lpstr>Consider Hebrews 10:22-39 BRETHREN WHO FORSAKE. . .</vt:lpstr>
      <vt:lpstr>Consider Hebrews 10:22-39 BRETHREN WHO FORSAKE. . .</vt:lpstr>
      <vt:lpstr>Consider Hebrews 10:22-39 BRETHREN WHO FORSAKE. . .</vt:lpstr>
      <vt:lpstr>Forsaking the Assembling of Ourselves</vt:lpstr>
      <vt:lpstr>Forsaking the Assembling of Ourselves</vt:lpstr>
      <vt:lpstr>Forsaking the Assembling of Ourselves</vt:lpstr>
      <vt:lpstr>What You Miss When You Are Willfully Gone!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Summertime Sins</dc:title>
  <dc:creator>Steven J. Wallace</dc:creator>
  <cp:lastModifiedBy>Steven J. Wallace</cp:lastModifiedBy>
  <cp:revision>58</cp:revision>
  <cp:lastPrinted>2012-06-16T20:04:31Z</cp:lastPrinted>
  <dcterms:created xsi:type="dcterms:W3CDTF">2006-08-17T18:48:40Z</dcterms:created>
  <dcterms:modified xsi:type="dcterms:W3CDTF">2012-06-23T20:58:33Z</dcterms:modified>
</cp:coreProperties>
</file>